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  <p:sldMasterId id="2147483713" r:id="rId2"/>
  </p:sldMasterIdLst>
  <p:notesMasterIdLst>
    <p:notesMasterId r:id="rId38"/>
  </p:notesMasterIdLst>
  <p:handoutMasterIdLst>
    <p:handoutMasterId r:id="rId39"/>
  </p:handoutMasterIdLst>
  <p:sldIdLst>
    <p:sldId id="654" r:id="rId3"/>
    <p:sldId id="595" r:id="rId4"/>
    <p:sldId id="620" r:id="rId5"/>
    <p:sldId id="597" r:id="rId6"/>
    <p:sldId id="622" r:id="rId7"/>
    <p:sldId id="628" r:id="rId8"/>
    <p:sldId id="627" r:id="rId9"/>
    <p:sldId id="629" r:id="rId10"/>
    <p:sldId id="624" r:id="rId11"/>
    <p:sldId id="631" r:id="rId12"/>
    <p:sldId id="630" r:id="rId13"/>
    <p:sldId id="658" r:id="rId14"/>
    <p:sldId id="625" r:id="rId15"/>
    <p:sldId id="659" r:id="rId16"/>
    <p:sldId id="660" r:id="rId17"/>
    <p:sldId id="661" r:id="rId18"/>
    <p:sldId id="662" r:id="rId19"/>
    <p:sldId id="663" r:id="rId20"/>
    <p:sldId id="632" r:id="rId21"/>
    <p:sldId id="633" r:id="rId22"/>
    <p:sldId id="644" r:id="rId23"/>
    <p:sldId id="645" r:id="rId24"/>
    <p:sldId id="635" r:id="rId25"/>
    <p:sldId id="646" r:id="rId26"/>
    <p:sldId id="647" r:id="rId27"/>
    <p:sldId id="602" r:id="rId28"/>
    <p:sldId id="603" r:id="rId29"/>
    <p:sldId id="605" r:id="rId30"/>
    <p:sldId id="655" r:id="rId31"/>
    <p:sldId id="656" r:id="rId32"/>
    <p:sldId id="637" r:id="rId33"/>
    <p:sldId id="638" r:id="rId34"/>
    <p:sldId id="648" r:id="rId35"/>
    <p:sldId id="610" r:id="rId36"/>
    <p:sldId id="611" r:id="rId37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9" autoAdjust="0"/>
    <p:restoredTop sz="75799" autoAdjust="0"/>
  </p:normalViewPr>
  <p:slideViewPr>
    <p:cSldViewPr>
      <p:cViewPr varScale="1">
        <p:scale>
          <a:sx n="79" d="100"/>
          <a:sy n="79" d="100"/>
        </p:scale>
        <p:origin x="1286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60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85AD2-0232-AA4F-9B6D-46957FD49A43}" type="slidenum">
              <a:rPr lang="en-US"/>
              <a:pPr/>
              <a:t>35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1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tf-idf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algorithm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 ‘-’ here is a hyphen, not a minus sign) is the product of two terms, each term capturing one of these two intuitions. The first is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 frequency: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frequency of the word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document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We can just use the raw count as the term frequency:   EQ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commonly we squash the raw frequency a bit, by using the log10 of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instead. The intuition is that a word appearing 100 times in a document doesn’t make that word 100 times more likely to be relevant to the meaning of the document. Because we can’t take the log of 0, we normally add 1 to the count: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07532-839C-41A2-9E71-D5288AEAE66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71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factor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tf-idf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used to give a higher weight to words that occur only in a few documents. Terms that are limited to a few documents are useful for discriminating those documents from the rest of the collection; terms that occur frequently across the entire collection aren’t as helpful.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 frequency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 term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number of documents it occurs in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 frequency is not the same as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 frequency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 term, which is the total number of times the word appears in the whole collection in any document. Consider in the collection of Shakespeare’s 37 plays the two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Romeo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words have identical collection frequencies (they both occur 113 times in all the plays) but very different document frequencies, since Romeo only occurs in a single play. If our goal is to find documents about the romantic tribulations of Romeo, the word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Romeo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be highly weighted, but not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Important: documents can be </a:t>
            </a:r>
            <a:r>
              <a:rPr lang="en-US" b="1" dirty="0"/>
              <a:t>anything, they don't have to be original documents.  For example we often</a:t>
            </a:r>
            <a:r>
              <a:rPr lang="en-US" dirty="0"/>
              <a:t> treat each paragraph as a document, which lets use compute </a:t>
            </a:r>
            <a:r>
              <a:rPr lang="en-US" dirty="0" err="1"/>
              <a:t>tf-idf</a:t>
            </a:r>
            <a:r>
              <a:rPr lang="en-US" dirty="0"/>
              <a:t> values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07532-839C-41A2-9E71-D5288AEAE66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00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emphasize discriminative words like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Romeo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inverse document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quency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idf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 weight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Jones, 1972).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defined using the frac-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total number of documents in the collection,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number of documents in which term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occurs. The fewer documents in which a term occurs, the higher this weight. The lowest weight of 1 is assigned to terms that occur in all the documents. Because of the large number of documents in many collections, this measure too is usually squashed with a log function. The resulting definition for inverse document frequency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thus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some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for some words in the Shakespeare corpus, ranging from  extremely informative words which occur in only one play like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those that  occur in a few like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Falstaff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those which are very common like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so common as to be completely non-discriminative since they occur in all 37 plays like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07532-839C-41A2-9E71-D5288AEAE66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27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usually clear what counts as a document: in Shake-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would use a play; when processing a collection of encyclopedia articles like Wikipedia, the document is a Wikipedia page; in processing newspaper articles, the document is a single article. But very frequently  you might need to break up the corpus into documents yourself for the purposes of computing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dirty="0"/>
              <a:t>Because that documents can be </a:t>
            </a:r>
            <a:r>
              <a:rPr lang="en-US" b="1" dirty="0"/>
              <a:t>anything, they don't have to be original documents.  </a:t>
            </a:r>
            <a:r>
              <a:rPr lang="en-US" b="0" dirty="0"/>
              <a:t>For example we often </a:t>
            </a:r>
            <a:r>
              <a:rPr lang="en-US" dirty="0"/>
              <a:t>treat each paragraph as a document, which lets use compute </a:t>
            </a:r>
            <a:r>
              <a:rPr lang="en-US" dirty="0" err="1"/>
              <a:t>tf-idf</a:t>
            </a:r>
            <a:r>
              <a:rPr lang="en-US" dirty="0"/>
              <a:t> values even when we are dealing say with a single document like a book.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07532-839C-41A2-9E71-D5288AEAE66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174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tf-idf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weighted value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wt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word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document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 combines term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Here's the raw counts in the Shakespeare term-document matrix, and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tf-idf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weighted version of the same matrix.. Note that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tf-idf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for the dimension corresponding to the word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now all become 0; since this word appears in every document,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tf-idf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algorithm leads it to be ignored. Similarly, the word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appears in 36 out of the 37 plays, has a much lower weight.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07532-839C-41A2-9E71-D5288AEAE66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747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A096E-88F7-E74A-8F4C-E0212635BD33}" type="slidenum">
              <a:rPr lang="en-US"/>
              <a:pPr/>
              <a:t>19</a:t>
            </a:fld>
            <a:endParaRPr lang="en-US"/>
          </a:p>
        </p:txBody>
      </p:sp>
      <p:sp>
        <p:nvSpPr>
          <p:cNvPr id="151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53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D1FF1-6918-3748-995C-0E279CB7D72E}" type="slidenum">
              <a:rPr lang="en-US"/>
              <a:pPr/>
              <a:t>28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48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See Law of Cosines (Cosine Rule) wikipedia page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BE09E-F152-7744-8C90-5FE0EE9195E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0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1" y="165818"/>
            <a:ext cx="2647549" cy="4768132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9702"/>
            <a:ext cx="7543800" cy="6803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1200150"/>
            <a:ext cx="7543801" cy="3429000"/>
          </a:xfrm>
        </p:spPr>
        <p:txBody>
          <a:bodyPr/>
          <a:lstStyle>
            <a:lvl1pPr marL="7938" indent="-7938">
              <a:buNone/>
              <a:tabLst/>
              <a:defRPr sz="2800" baseline="0"/>
            </a:lvl1pPr>
            <a:lvl2pPr marL="404803" indent="-253994">
              <a:tabLst/>
              <a:defRPr sz="2400" baseline="0"/>
            </a:lvl2pPr>
            <a:lvl3pPr marL="515925" indent="-228594">
              <a:tabLst/>
              <a:defRPr sz="2000" baseline="0"/>
            </a:lvl3pPr>
            <a:lvl4pPr marL="690546" indent="-265106">
              <a:tabLst/>
              <a:defRPr sz="1600" baseline="0"/>
            </a:lvl4pPr>
            <a:lvl5pPr marL="801668" indent="-239707">
              <a:tabLst/>
              <a:defRPr sz="1400" baseline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40CDC23-E565-C848-9AF6-12BD09C53D91}" type="datetimeFigureOut">
              <a:rPr lang="en-US" smtClean="0"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2/6/2025</a:t>
            </a:fld>
            <a:endParaRPr lang="en-US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5029202"/>
            <a:ext cx="3617103" cy="89483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Slides adapted from Jure Leskovec</a:t>
            </a:r>
            <a:endParaRPr lang="en-US" sz="525">
              <a:solidFill>
                <a:srgbClr val="000000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7771B2-D7F7-364E-B6F3-F7FE93606BCE}" type="slidenum">
              <a:rPr lang="en-US" smtClean="0"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53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9702"/>
            <a:ext cx="7543800" cy="6803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1200150"/>
            <a:ext cx="7543801" cy="3429000"/>
          </a:xfrm>
        </p:spPr>
        <p:txBody>
          <a:bodyPr/>
          <a:lstStyle>
            <a:lvl1pPr marL="7938" indent="-7938">
              <a:buNone/>
              <a:tabLst/>
              <a:defRPr sz="2800" baseline="0"/>
            </a:lvl1pPr>
            <a:lvl2pPr marL="404803" indent="-253994">
              <a:tabLst/>
              <a:defRPr sz="2400" baseline="0"/>
            </a:lvl2pPr>
            <a:lvl3pPr marL="515925" indent="-228594">
              <a:tabLst/>
              <a:defRPr sz="2000" baseline="0"/>
            </a:lvl3pPr>
            <a:lvl4pPr marL="690546" indent="-265106">
              <a:tabLst/>
              <a:defRPr sz="1600" baseline="0"/>
            </a:lvl4pPr>
            <a:lvl5pPr marL="801668" indent="-239707">
              <a:tabLst/>
              <a:defRPr sz="1400" baseline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40CDC23-E565-C848-9AF6-12BD09C53D91}" type="datetimeFigureOut">
              <a:rPr lang="en-US" smtClean="0"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2/6/2025</a:t>
            </a:fld>
            <a:endParaRPr lang="en-US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5029202"/>
            <a:ext cx="3617103" cy="89483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Slides adapted from Jure Leskovec</a:t>
            </a:r>
            <a:endParaRPr lang="en-US" sz="525">
              <a:solidFill>
                <a:srgbClr val="000000"/>
              </a:solidFill>
              <a:latin typeface="Calibri" panose="020F050202020403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7771B2-D7F7-364E-B6F3-F7FE93606BCE}" type="slidenum">
              <a:rPr lang="en-US" smtClean="0"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82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4"/>
            <a:ext cx="3703320" cy="3017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40CDC23-E565-C848-9AF6-12BD09C53D91}" type="datetimeFigureOut">
              <a:rPr lang="en-US" smtClean="0"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2/6/2025</a:t>
            </a:fld>
            <a:endParaRPr lang="en-US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7771B2-D7F7-364E-B6F3-F7FE93606BCE}" type="slidenum">
              <a:rPr lang="en-US" smtClean="0"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0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40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40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40CDC23-E565-C848-9AF6-12BD09C53D91}" type="datetimeFigureOut">
              <a:rPr lang="en-US" smtClean="0"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2/6/2025</a:t>
            </a:fld>
            <a:endParaRPr lang="en-US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7771B2-D7F7-364E-B6F3-F7FE93606BCE}" type="slidenum">
              <a:rPr lang="en-US" smtClean="0"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304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1C68C3-6089-F349-9232-42643877B0CF}" type="slidenum">
              <a:rPr lang="en-US" smtClean="0"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2" y="2548892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3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9" y="548640"/>
            <a:ext cx="5009393" cy="3943350"/>
          </a:xfrm>
        </p:spPr>
        <p:txBody>
          <a:bodyPr/>
          <a:lstStyle>
            <a:lvl1pPr>
              <a:defRPr sz="3200" baseline="0">
                <a:solidFill>
                  <a:schemeClr val="accent2"/>
                </a:solidFill>
              </a:defRPr>
            </a:lvl1pPr>
            <a:lvl2pPr>
              <a:defRPr sz="2800" baseline="0">
                <a:solidFill>
                  <a:schemeClr val="accent2"/>
                </a:solidFill>
              </a:defRPr>
            </a:lvl2pPr>
            <a:lvl3pPr>
              <a:defRPr sz="2400" baseline="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1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4844841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40CDC23-E565-C848-9AF6-12BD09C53D91}" type="datetimeFigureOut">
              <a:rPr lang="en-US" smtClean="0"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2/6/2025</a:t>
            </a:fld>
            <a:endParaRPr lang="en-US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1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637052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7771B2-D7F7-364E-B6F3-F7FE93606BCE}" type="slidenum">
              <a:rPr lang="en-US" smtClean="0">
                <a:solidFill>
                  <a:srgbClr val="637052"/>
                </a:solidFill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637052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73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056" y="325348"/>
            <a:ext cx="868944" cy="874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8750"/>
            <a:ext cx="12954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>
                <a:solidFill>
                  <a:srgbClr val="A4001D"/>
                </a:solidFill>
                <a:latin typeface="+mn-lt"/>
              </a:rPr>
              <a:t>Dan Jurafsky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2518606" y="2473636"/>
            <a:ext cx="5143502" cy="196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16200000" flipV="1">
            <a:off x="-2442604" y="2560133"/>
            <a:ext cx="514350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384301"/>
            <a:ext cx="7543801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4844841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40CDC23-E565-C848-9AF6-12BD09C53D91}" type="datetimeFigureOut">
              <a:rPr lang="en-US" smtClean="0"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2/6/2025</a:t>
            </a:fld>
            <a:endParaRPr lang="en-US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4844841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4844841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07771B2-D7F7-364E-B6F3-F7FE93606BCE}" type="slidenum">
              <a:rPr lang="en-US" smtClean="0">
                <a:latin typeface="Calibri" panose="020F0502020204030204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34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8.em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9.png"/><Relationship Id="rId7" Type="http://schemas.openxmlformats.org/officeDocument/2006/relationships/image" Target="../media/image20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2.emf"/><Relationship Id="rId5" Type="http://schemas.openxmlformats.org/officeDocument/2006/relationships/image" Target="../media/image14.emf"/><Relationship Id="rId10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4.xls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6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package" Target="../embeddings/Microsoft_Excel_Worksheet7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8.xlsx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9.emf"/><Relationship Id="rId3" Type="http://schemas.openxmlformats.org/officeDocument/2006/relationships/image" Target="../media/image32.emf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20.bin"/><Relationship Id="rId2" Type="http://schemas.openxmlformats.org/officeDocument/2006/relationships/oleObject" Target="../embeddings/oleObject11.bin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6.emf"/><Relationship Id="rId24" Type="http://schemas.openxmlformats.org/officeDocument/2006/relationships/image" Target="../media/image42.emf"/><Relationship Id="rId5" Type="http://schemas.openxmlformats.org/officeDocument/2006/relationships/image" Target="../media/image34.emf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1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7.emf"/><Relationship Id="rId22" Type="http://schemas.openxmlformats.org/officeDocument/2006/relationships/image" Target="../media/image4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3350"/>
            <a:ext cx="2743200" cy="487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171700" y="1200150"/>
            <a:ext cx="480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" pitchFamily="-65" charset="0"/>
              </a:defRPr>
            </a:lvl9pPr>
          </a:lstStyle>
          <a:p>
            <a:r>
              <a:rPr lang="en-US" sz="5400" kern="0" dirty="0">
                <a:latin typeface="Calibri (Headings)"/>
                <a:cs typeface="Calibri (Headings)"/>
              </a:rPr>
              <a:t>Distributional Similarity</a:t>
            </a:r>
          </a:p>
        </p:txBody>
      </p:sp>
    </p:spTree>
    <p:extLst>
      <p:ext uri="{BB962C8B-B14F-4D97-AF65-F5344CB8AC3E}">
        <p14:creationId xmlns:p14="http://schemas.microsoft.com/office/powerpoint/2010/main" val="73151800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contexts: 20 words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(Brown corpus)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686800" cy="1600200"/>
          </a:xfrm>
        </p:spPr>
        <p:txBody>
          <a:bodyPr/>
          <a:lstStyle/>
          <a:p>
            <a:r>
              <a:rPr lang="en-US" sz="2300" dirty="0"/>
              <a:t>equal amount of sugar, a sliced lemon, a tablespoonful of </a:t>
            </a:r>
            <a:r>
              <a:rPr lang="en-US" sz="2300" b="1" dirty="0">
                <a:solidFill>
                  <a:srgbClr val="0000FF"/>
                </a:solidFill>
              </a:rPr>
              <a:t>apricot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/>
              <a:t>preserve or jam, a pinch each of clove and nutmeg,</a:t>
            </a:r>
          </a:p>
          <a:p>
            <a:r>
              <a:rPr lang="en-US" sz="2300" dirty="0"/>
              <a:t>on board for their enjoyment. Cautiously she sampled her first </a:t>
            </a:r>
            <a:r>
              <a:rPr lang="en-US" sz="2300" b="1" dirty="0">
                <a:solidFill>
                  <a:srgbClr val="0000FF"/>
                </a:solidFill>
              </a:rPr>
              <a:t>pineapple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/>
              <a:t>and another fruit whose taste she likened to that of</a:t>
            </a:r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2800350"/>
            <a:ext cx="685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sz="2300" dirty="0"/>
              <a:t>of a recursive type well suited to programming on the </a:t>
            </a:r>
            <a:r>
              <a:rPr lang="en-US" sz="2300" b="1" dirty="0">
                <a:solidFill>
                  <a:srgbClr val="0000FF"/>
                </a:solidFill>
              </a:rPr>
              <a:t>digital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/>
              <a:t>computer. In finding the optimal R-stage policy from that of</a:t>
            </a:r>
          </a:p>
          <a:p>
            <a:r>
              <a:rPr lang="en-US" sz="2300" dirty="0"/>
              <a:t>substantially affect commerce, for the purpose of gathering data and </a:t>
            </a:r>
            <a:r>
              <a:rPr lang="en-US" sz="2300" b="1" dirty="0">
                <a:solidFill>
                  <a:srgbClr val="0000FF"/>
                </a:solidFill>
              </a:rPr>
              <a:t>information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/>
              <a:t>necessary for the study authorized in the first section of this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87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017959" y="264795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618159" y="264795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17759" y="3257550"/>
            <a:ext cx="1371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32359" y="325755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Term-context matrix for 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r>
              <a:rPr lang="en-US" sz="2800" dirty="0"/>
              <a:t>Two </a:t>
            </a:r>
            <a:r>
              <a:rPr lang="en-US" sz="2800" b="1" dirty="0"/>
              <a:t>words</a:t>
            </a:r>
            <a:r>
              <a:rPr lang="en-US" sz="2800" dirty="0"/>
              <a:t> are similar in meaning if their context vectors are similar</a:t>
            </a:r>
            <a:endParaRPr lang="en-US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16200000">
            <a:off x="5124449" y="152400"/>
            <a:ext cx="304800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6200000">
            <a:off x="5113211" y="-152400"/>
            <a:ext cx="304798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98579"/>
              </p:ext>
            </p:extLst>
          </p:nvPr>
        </p:nvGraphicFramePr>
        <p:xfrm>
          <a:off x="64959" y="2266950"/>
          <a:ext cx="7987884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34300" imgH="4648200" progId="Excel.Sheet.12">
                  <p:embed/>
                </p:oleObj>
              </mc:Choice>
              <mc:Fallback>
                <p:oleObj name="Worksheet" r:id="rId2" imgW="7734300" imgH="464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959" y="2266950"/>
                        <a:ext cx="7987884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469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8" grpId="0" animBg="1"/>
      <p:bldP spid="8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we use raw counts?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Raw word frequency is not a great measure of association between words</a:t>
            </a:r>
          </a:p>
          <a:p>
            <a:pPr lvl="1"/>
            <a:r>
              <a:rPr lang="en-US" dirty="0"/>
              <a:t>It’s very skewed</a:t>
            </a:r>
          </a:p>
          <a:p>
            <a:pPr lvl="2"/>
            <a:r>
              <a:rPr lang="en-US" dirty="0"/>
              <a:t>“the” and “of” are very frequent, but maybe not the most discriminative</a:t>
            </a:r>
          </a:p>
          <a:p>
            <a:r>
              <a:rPr lang="en-US" dirty="0"/>
              <a:t>We’d rather have a measure that asks whether a context word is </a:t>
            </a:r>
            <a:r>
              <a:rPr lang="en-US" b="1" dirty="0"/>
              <a:t>particularly informative </a:t>
            </a:r>
            <a:r>
              <a:rPr lang="en-US" dirty="0"/>
              <a:t>about the target word.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880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we use raw counts?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the term-document matrix</a:t>
            </a:r>
          </a:p>
          <a:p>
            <a:pPr lvl="1"/>
            <a:r>
              <a:rPr lang="en-US" sz="2400" dirty="0"/>
              <a:t>We used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tf-idf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instead of raw term counts</a:t>
            </a:r>
          </a:p>
          <a:p>
            <a:r>
              <a:rPr lang="en-US" sz="2800" dirty="0"/>
              <a:t>For the term-context matrix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Positive </a:t>
            </a:r>
            <a:r>
              <a:rPr lang="en-US" sz="2400" dirty="0" err="1">
                <a:solidFill>
                  <a:srgbClr val="0000FF"/>
                </a:solidFill>
              </a:rPr>
              <a:t>Pointwise</a:t>
            </a:r>
            <a:r>
              <a:rPr lang="en-US" sz="2400" dirty="0">
                <a:solidFill>
                  <a:srgbClr val="0000FF"/>
                </a:solidFill>
              </a:rPr>
              <a:t> Mutual Information (PPMI) </a:t>
            </a:r>
            <a:r>
              <a:rPr lang="en-US" sz="2400" dirty="0"/>
              <a:t>is common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885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4D9C4-F747-A547-85B0-B6624ED1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Term frequency (</a:t>
            </a:r>
            <a:r>
              <a:rPr lang="en-US" b="1" dirty="0" err="1"/>
              <a:t>tf</a:t>
            </a:r>
            <a:r>
              <a:rPr lang="en-US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B35B6-D89B-2246-8D95-4410C0D89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tf</a:t>
            </a:r>
            <a:r>
              <a:rPr lang="en-US" i="1" baseline="-25000" dirty="0" err="1"/>
              <a:t>t</a:t>
            </a:r>
            <a:r>
              <a:rPr lang="en-US" baseline="-25000" dirty="0" err="1"/>
              <a:t>,</a:t>
            </a:r>
            <a:r>
              <a:rPr lang="en-US" i="1" baseline="-25000" dirty="0" err="1"/>
              <a:t>d</a:t>
            </a:r>
            <a:r>
              <a:rPr lang="en-US" i="1" baseline="-25000" dirty="0"/>
              <a:t> </a:t>
            </a:r>
            <a:r>
              <a:rPr lang="en-US" dirty="0"/>
              <a:t>= count(</a:t>
            </a:r>
            <a:r>
              <a:rPr lang="en-US" i="1" dirty="0" err="1"/>
              <a:t>t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Instead of using raw count, we squash a bit:</a:t>
            </a:r>
          </a:p>
          <a:p>
            <a:endParaRPr lang="en-US" dirty="0"/>
          </a:p>
          <a:p>
            <a:r>
              <a:rPr lang="en-US" dirty="0" err="1"/>
              <a:t>tf</a:t>
            </a:r>
            <a:r>
              <a:rPr lang="en-US" i="1" baseline="-25000" dirty="0" err="1"/>
              <a:t>t</a:t>
            </a:r>
            <a:r>
              <a:rPr lang="en-US" baseline="-25000" dirty="0" err="1"/>
              <a:t>,</a:t>
            </a:r>
            <a:r>
              <a:rPr lang="en-US" i="1" baseline="-25000" dirty="0" err="1"/>
              <a:t>d</a:t>
            </a:r>
            <a:r>
              <a:rPr lang="en-US" i="1" baseline="-25000" dirty="0"/>
              <a:t> </a:t>
            </a:r>
            <a:r>
              <a:rPr lang="en-US" dirty="0"/>
              <a:t>= log</a:t>
            </a:r>
            <a:r>
              <a:rPr lang="en-US" baseline="-25000" dirty="0"/>
              <a:t>10</a:t>
            </a:r>
            <a:r>
              <a:rPr lang="en-US" dirty="0"/>
              <a:t>(count(</a:t>
            </a:r>
            <a:r>
              <a:rPr lang="en-US" i="1" dirty="0" err="1"/>
              <a:t>t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)+1)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8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DBF8-F5E2-C947-8B39-D736572E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Document frequency (df)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F1F58-6A13-CA44-8303-90F5AF832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1" y="1200150"/>
            <a:ext cx="8092439" cy="3943350"/>
          </a:xfrm>
        </p:spPr>
        <p:txBody>
          <a:bodyPr>
            <a:normAutofit/>
          </a:bodyPr>
          <a:lstStyle/>
          <a:p>
            <a:r>
              <a:rPr lang="en-US" dirty="0" err="1"/>
              <a:t>df</a:t>
            </a:r>
            <a:r>
              <a:rPr lang="en-US" i="1" baseline="-25000" dirty="0" err="1"/>
              <a:t>t</a:t>
            </a:r>
            <a:r>
              <a:rPr lang="en-US" i="1" dirty="0"/>
              <a:t> is </a:t>
            </a:r>
            <a:r>
              <a:rPr lang="en-US" dirty="0"/>
              <a:t>the number of documents </a:t>
            </a:r>
            <a:r>
              <a:rPr lang="en-US" i="1" dirty="0"/>
              <a:t>t</a:t>
            </a:r>
            <a:r>
              <a:rPr lang="en-US" dirty="0"/>
              <a:t> occurs in.</a:t>
            </a:r>
          </a:p>
          <a:p>
            <a:r>
              <a:rPr lang="en-US" dirty="0"/>
              <a:t>(note this is not collection frequency: total count across all documents)</a:t>
            </a:r>
          </a:p>
          <a:p>
            <a:r>
              <a:rPr lang="en-US" dirty="0"/>
              <a:t>"</a:t>
            </a:r>
            <a:r>
              <a:rPr lang="en-US" i="1" dirty="0"/>
              <a:t>Romeo</a:t>
            </a:r>
            <a:r>
              <a:rPr lang="en-US" dirty="0"/>
              <a:t>" is very distinctive for one Shakespeare play: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2B2C9-CF03-0740-8DDA-793AAF9D6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43251"/>
            <a:ext cx="5886450" cy="9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7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DBF8-F5E2-C947-8B39-D736572E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Inverse document frequency (</a:t>
            </a:r>
            <a:r>
              <a:rPr lang="en-US" b="1" dirty="0" err="1"/>
              <a:t>idf</a:t>
            </a:r>
            <a:r>
              <a:rPr lang="en-US" b="1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2B2C9-CF03-0740-8DDA-793AAF9D6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3154" y="997066"/>
            <a:ext cx="3101846" cy="3759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87375A-A9F1-2B48-A276-C402CDC5E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83980"/>
            <a:ext cx="3440904" cy="1092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B6F2AC-EBEB-7142-A4FA-33D894525E07}"/>
              </a:ext>
            </a:extLst>
          </p:cNvPr>
          <p:cNvSpPr txBox="1"/>
          <p:nvPr/>
        </p:nvSpPr>
        <p:spPr>
          <a:xfrm>
            <a:off x="342901" y="3434223"/>
            <a:ext cx="4698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N is the total number of documents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in the collection</a:t>
            </a:r>
          </a:p>
        </p:txBody>
      </p:sp>
    </p:spTree>
    <p:extLst>
      <p:ext uri="{BB962C8B-B14F-4D97-AF65-F5344CB8AC3E}">
        <p14:creationId xmlns:p14="http://schemas.microsoft.com/office/powerpoint/2010/main" val="3328922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DBF8-F5E2-C947-8B39-D736572E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document?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F1F58-6A13-CA44-8303-90F5AF832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1" y="1200150"/>
            <a:ext cx="8092439" cy="394335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Could be a play or a Wikipedia article</a:t>
            </a:r>
          </a:p>
          <a:p>
            <a:endParaRPr lang="en-US" dirty="0"/>
          </a:p>
          <a:p>
            <a:r>
              <a:rPr lang="en-US" dirty="0"/>
              <a:t>But for the purposes of </a:t>
            </a:r>
            <a:r>
              <a:rPr lang="en-US" dirty="0" err="1"/>
              <a:t>tf-idf</a:t>
            </a:r>
            <a:r>
              <a:rPr lang="en-US" dirty="0"/>
              <a:t>, documents can be </a:t>
            </a:r>
            <a:r>
              <a:rPr lang="en-US" b="1" dirty="0"/>
              <a:t>anything</a:t>
            </a:r>
            <a:r>
              <a:rPr lang="en-US" dirty="0"/>
              <a:t>; we often call each paragraph a document!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3425-B392-134C-A91A-CBD78274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Final </a:t>
            </a:r>
            <a:r>
              <a:rPr lang="en-US" b="1" dirty="0" err="1"/>
              <a:t>tf-idf</a:t>
            </a:r>
            <a:r>
              <a:rPr lang="en-US" b="1" dirty="0"/>
              <a:t> weighted value for a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7FF87-CCDA-0147-8526-9A4108F53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counts:</a:t>
            </a:r>
          </a:p>
          <a:p>
            <a:endParaRPr lang="en-US" dirty="0"/>
          </a:p>
          <a:p>
            <a:endParaRPr lang="en-US" dirty="0"/>
          </a:p>
          <a:p>
            <a:endParaRPr lang="en-US" sz="1350" dirty="0"/>
          </a:p>
          <a:p>
            <a:r>
              <a:rPr lang="en-US" dirty="0" err="1"/>
              <a:t>tf-idf</a:t>
            </a:r>
            <a:r>
              <a:rPr lang="en-US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5B386-0E68-C441-97D0-F1C03B84F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71" y="773305"/>
            <a:ext cx="3371850" cy="749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7499EC-B221-ED44-8EB8-900DB1F55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6" y="1651651"/>
            <a:ext cx="7543800" cy="1295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105256-51E1-6643-BB3D-6193929220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" y="3615830"/>
            <a:ext cx="7543802" cy="12724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5DA313-4774-BE4D-85CB-14F6655FD263}"/>
              </a:ext>
            </a:extLst>
          </p:cNvPr>
          <p:cNvSpPr/>
          <p:nvPr/>
        </p:nvSpPr>
        <p:spPr>
          <a:xfrm>
            <a:off x="809626" y="4114801"/>
            <a:ext cx="7191374" cy="269264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2832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 err="1"/>
              <a:t>Pointwise</a:t>
            </a:r>
            <a:r>
              <a:rPr lang="en-US" dirty="0"/>
              <a:t> Mutual Information</a:t>
            </a:r>
          </a:p>
        </p:txBody>
      </p:sp>
      <p:sp>
        <p:nvSpPr>
          <p:cNvPr id="15124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123950"/>
            <a:ext cx="7315200" cy="3429000"/>
          </a:xfrm>
        </p:spPr>
        <p:txBody>
          <a:bodyPr/>
          <a:lstStyle/>
          <a:p>
            <a:r>
              <a:rPr lang="en-US" b="1" dirty="0" err="1"/>
              <a:t>Pointwise</a:t>
            </a:r>
            <a:r>
              <a:rPr lang="en-US" b="1" dirty="0"/>
              <a:t> mutual information</a:t>
            </a:r>
            <a:r>
              <a:rPr lang="en-US" dirty="0"/>
              <a:t>: </a:t>
            </a:r>
          </a:p>
          <a:p>
            <a:pPr lvl="1"/>
            <a:r>
              <a:rPr lang="en-US" sz="1800" dirty="0"/>
              <a:t>Do events x and y co-occur more than if they were independent?</a:t>
            </a:r>
          </a:p>
          <a:p>
            <a:pPr lvl="1"/>
            <a:endParaRPr lang="en-US" sz="1100" dirty="0"/>
          </a:p>
          <a:p>
            <a:endParaRPr lang="en-US" b="1" dirty="0"/>
          </a:p>
          <a:p>
            <a:pPr marL="342900" lvl="1" indent="-342900">
              <a:buClr>
                <a:srgbClr val="CC0000"/>
              </a:buClr>
            </a:pPr>
            <a:r>
              <a:rPr lang="en-US" sz="2400" b="1" dirty="0"/>
              <a:t>PMI between two words</a:t>
            </a:r>
            <a:r>
              <a:rPr lang="en-US" sz="2400" dirty="0"/>
              <a:t>: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(Church &amp; Hanks 1989)</a:t>
            </a:r>
            <a:endParaRPr lang="en-US" dirty="0"/>
          </a:p>
          <a:p>
            <a:pPr lvl="1"/>
            <a:r>
              <a:rPr lang="en-US" sz="1800" dirty="0"/>
              <a:t> Do words x and y co-occur more than if they were independent? </a:t>
            </a:r>
          </a:p>
          <a:p>
            <a:pPr lvl="1"/>
            <a:endParaRPr lang="en-US" sz="1800" dirty="0"/>
          </a:p>
          <a:p>
            <a:endParaRPr lang="en-US" b="1" dirty="0"/>
          </a:p>
          <a:p>
            <a:pPr marL="342900" lvl="1" indent="-342900">
              <a:buClr>
                <a:srgbClr val="CC0000"/>
              </a:buClr>
            </a:pPr>
            <a:r>
              <a:rPr lang="en-US" sz="2400" b="1" dirty="0"/>
              <a:t>Positive PMI between two words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Niwa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&amp; Nitta 1994)</a:t>
            </a:r>
            <a:endParaRPr lang="en-US" b="1" dirty="0"/>
          </a:p>
          <a:p>
            <a:pPr lvl="1"/>
            <a:r>
              <a:rPr lang="en-US" sz="1800" dirty="0"/>
              <a:t> Replace all PMI values less than 0 with zero</a:t>
            </a:r>
            <a:endParaRPr lang="en-US" sz="1800" b="1" dirty="0"/>
          </a:p>
          <a:p>
            <a:pPr lvl="1"/>
            <a:endParaRPr lang="en-US" sz="1800" dirty="0"/>
          </a:p>
          <a:p>
            <a:pPr>
              <a:buFont typeface="Wingdings" pitchFamily="-65" charset="2"/>
              <a:buNone/>
            </a:pPr>
            <a:endParaRPr lang="en-US" sz="2000" dirty="0"/>
          </a:p>
          <a:p>
            <a:pPr>
              <a:buFont typeface="Wingdings" pitchFamily="-65" charset="2"/>
              <a:buNone/>
            </a:pPr>
            <a:endParaRPr lang="en-US" sz="160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430946"/>
              </p:ext>
            </p:extLst>
          </p:nvPr>
        </p:nvGraphicFramePr>
        <p:xfrm>
          <a:off x="2514600" y="1962150"/>
          <a:ext cx="3017838" cy="63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89100" imgH="355600" progId="Equation.3">
                  <p:embed/>
                </p:oleObj>
              </mc:Choice>
              <mc:Fallback>
                <p:oleObj name="Equation" r:id="rId3" imgW="168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62150"/>
                        <a:ext cx="3017838" cy="636084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961431"/>
              </p:ext>
            </p:extLst>
          </p:nvPr>
        </p:nvGraphicFramePr>
        <p:xfrm>
          <a:off x="1905000" y="3333750"/>
          <a:ext cx="4724400" cy="623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4000" imgH="368300" progId="Equation.3">
                  <p:embed/>
                </p:oleObj>
              </mc:Choice>
              <mc:Fallback>
                <p:oleObj name="Equation" r:id="rId5" imgW="2794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333750"/>
                        <a:ext cx="4724400" cy="623257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74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thesaurus-based meaning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7391400" cy="3333750"/>
          </a:xfrm>
        </p:spPr>
        <p:txBody>
          <a:bodyPr/>
          <a:lstStyle/>
          <a:p>
            <a:r>
              <a:rPr lang="en-US" sz="2800" dirty="0"/>
              <a:t>We don’t have a thesaurus for every language</a:t>
            </a:r>
          </a:p>
          <a:p>
            <a:r>
              <a:rPr lang="en-US" sz="2800" dirty="0"/>
              <a:t>Even if we do, they have problems with </a:t>
            </a:r>
            <a:r>
              <a:rPr lang="en-US" sz="2800" b="1" dirty="0"/>
              <a:t>recall</a:t>
            </a:r>
            <a:endParaRPr lang="en-US" sz="2800" dirty="0"/>
          </a:p>
          <a:p>
            <a:pPr lvl="1"/>
            <a:r>
              <a:rPr lang="en-US" sz="2400" dirty="0"/>
              <a:t>Many words are missing</a:t>
            </a:r>
          </a:p>
          <a:p>
            <a:pPr lvl="1"/>
            <a:r>
              <a:rPr lang="en-US" sz="2400" dirty="0"/>
              <a:t>Most (if not all) phrases are missing</a:t>
            </a:r>
          </a:p>
          <a:p>
            <a:pPr lvl="1"/>
            <a:r>
              <a:rPr lang="en-US" sz="2400" dirty="0"/>
              <a:t>Some connections between senses are missing</a:t>
            </a:r>
          </a:p>
          <a:p>
            <a:pPr lvl="1"/>
            <a:r>
              <a:rPr lang="en-US" sz="2400" dirty="0"/>
              <a:t>Thesauri work less well for verbs, adjectives</a:t>
            </a:r>
          </a:p>
          <a:p>
            <a:pPr lvl="2"/>
            <a:r>
              <a:rPr lang="en-US" sz="2400" dirty="0"/>
              <a:t>Adjectives and verbs have less structured hyponymy relations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346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/>
              <a:t>Computing PPMI on a term-context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333750"/>
          </a:xfrm>
        </p:spPr>
        <p:txBody>
          <a:bodyPr/>
          <a:lstStyle/>
          <a:p>
            <a:r>
              <a:rPr lang="en-US" dirty="0"/>
              <a:t>Matrix </a:t>
            </a:r>
            <a:r>
              <a:rPr lang="en-US" dirty="0">
                <a:latin typeface="Times New Roman"/>
                <a:cs typeface="Times New Roman"/>
              </a:rPr>
              <a:t>F</a:t>
            </a:r>
            <a:r>
              <a:rPr lang="en-US" dirty="0"/>
              <a:t> with </a:t>
            </a:r>
            <a:r>
              <a:rPr lang="en-US" dirty="0">
                <a:latin typeface="Times New Roman"/>
                <a:cs typeface="Times New Roman"/>
              </a:rPr>
              <a:t>W</a:t>
            </a:r>
            <a:r>
              <a:rPr lang="en-US" dirty="0"/>
              <a:t> rows (words) and </a:t>
            </a:r>
            <a:r>
              <a:rPr lang="en-US" dirty="0">
                <a:latin typeface="Times New Roman"/>
                <a:cs typeface="Times New Roman"/>
              </a:rPr>
              <a:t>C</a:t>
            </a:r>
            <a:r>
              <a:rPr lang="en-US" dirty="0"/>
              <a:t> columns (contexts)</a:t>
            </a:r>
          </a:p>
          <a:p>
            <a:r>
              <a:rPr lang="en-US" dirty="0" err="1">
                <a:latin typeface="Times New Roman"/>
                <a:cs typeface="Times New Roman"/>
              </a:rPr>
              <a:t>f</a:t>
            </a:r>
            <a:r>
              <a:rPr lang="en-US" baseline="-25000" dirty="0" err="1">
                <a:latin typeface="Times New Roman"/>
                <a:cs typeface="Times New Roman"/>
              </a:rPr>
              <a:t>ij</a:t>
            </a:r>
            <a:r>
              <a:rPr lang="en-US" dirty="0"/>
              <a:t> is # of times </a:t>
            </a:r>
            <a:r>
              <a:rPr lang="en-US" dirty="0" err="1">
                <a:latin typeface="Times New Roman"/>
                <a:cs typeface="Times New Roman"/>
              </a:rPr>
              <a:t>w</a:t>
            </a:r>
            <a:r>
              <a:rPr lang="en-US" baseline="-25000" dirty="0" err="1">
                <a:latin typeface="Times New Roman"/>
                <a:cs typeface="Times New Roman"/>
              </a:rPr>
              <a:t>i</a:t>
            </a:r>
            <a:r>
              <a:rPr lang="en-US" dirty="0"/>
              <a:t> occurs in context </a:t>
            </a:r>
            <a:r>
              <a:rPr lang="en-US" dirty="0" err="1">
                <a:latin typeface="Times New Roman"/>
                <a:cs typeface="Times New Roman"/>
              </a:rPr>
              <a:t>c</a:t>
            </a:r>
            <a:r>
              <a:rPr lang="en-US" baseline="-25000" dirty="0" err="1">
                <a:latin typeface="Times New Roman"/>
                <a:cs typeface="Times New Roman"/>
              </a:rPr>
              <a:t>j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matri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57350"/>
            <a:ext cx="3505200" cy="83164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495228"/>
              </p:ext>
            </p:extLst>
          </p:nvPr>
        </p:nvGraphicFramePr>
        <p:xfrm>
          <a:off x="381000" y="2571750"/>
          <a:ext cx="139790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900" imgH="711200" progId="Equation.3">
                  <p:embed/>
                </p:oleObj>
              </mc:Choice>
              <mc:Fallback>
                <p:oleObj name="Equation" r:id="rId3" imgW="8509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571750"/>
                        <a:ext cx="1397907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592540"/>
              </p:ext>
            </p:extLst>
          </p:nvPr>
        </p:nvGraphicFramePr>
        <p:xfrm>
          <a:off x="2133600" y="2190750"/>
          <a:ext cx="1418771" cy="1627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600" imgH="990600" progId="Equation.3">
                  <p:embed/>
                </p:oleObj>
              </mc:Choice>
              <mc:Fallback>
                <p:oleObj name="Equation" r:id="rId5" imgW="863600" imgH="990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2190750"/>
                        <a:ext cx="1418771" cy="1627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442358"/>
              </p:ext>
            </p:extLst>
          </p:nvPr>
        </p:nvGraphicFramePr>
        <p:xfrm>
          <a:off x="3886200" y="2190750"/>
          <a:ext cx="1460500" cy="158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9000" imgH="965200" progId="Equation.3">
                  <p:embed/>
                </p:oleObj>
              </mc:Choice>
              <mc:Fallback>
                <p:oleObj name="Equation" r:id="rId7" imgW="8890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86200" y="2190750"/>
                        <a:ext cx="1460500" cy="158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418797"/>
              </p:ext>
            </p:extLst>
          </p:nvPr>
        </p:nvGraphicFramePr>
        <p:xfrm>
          <a:off x="741363" y="4105275"/>
          <a:ext cx="18573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30300" imgH="457200" progId="Equation.3">
                  <p:embed/>
                </p:oleObj>
              </mc:Choice>
              <mc:Fallback>
                <p:oleObj name="Equation" r:id="rId9" imgW="1130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1363" y="4105275"/>
                        <a:ext cx="1857375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825350"/>
              </p:ext>
            </p:extLst>
          </p:nvPr>
        </p:nvGraphicFramePr>
        <p:xfrm>
          <a:off x="3352800" y="4019550"/>
          <a:ext cx="31940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43100" imgH="546100" progId="Equation.3">
                  <p:embed/>
                </p:oleObj>
              </mc:Choice>
              <mc:Fallback>
                <p:oleObj name="Equation" r:id="rId11" imgW="19431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52800" y="4019550"/>
                        <a:ext cx="3194050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980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38350"/>
            <a:ext cx="3124200" cy="129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p(w=</a:t>
            </a:r>
            <a:r>
              <a:rPr lang="en-US" sz="2000" dirty="0" err="1"/>
              <a:t>information,c</a:t>
            </a:r>
            <a:r>
              <a:rPr lang="en-US" sz="2000" dirty="0"/>
              <a:t>=data) = </a:t>
            </a:r>
          </a:p>
          <a:p>
            <a:pPr marL="0" indent="0">
              <a:buNone/>
            </a:pPr>
            <a:r>
              <a:rPr lang="en-US" sz="2000" dirty="0"/>
              <a:t>p(w=information) =</a:t>
            </a:r>
          </a:p>
          <a:p>
            <a:pPr marL="0" indent="0">
              <a:buNone/>
            </a:pPr>
            <a:r>
              <a:rPr lang="en-US" sz="2000" dirty="0"/>
              <a:t>p(c=data) =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488606"/>
              </p:ext>
            </p:extLst>
          </p:nvPr>
        </p:nvGraphicFramePr>
        <p:xfrm>
          <a:off x="3048000" y="11528"/>
          <a:ext cx="5556250" cy="1843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78500" imgH="1917700" progId="Excel.Sheet.12">
                  <p:embed/>
                </p:oleObj>
              </mc:Choice>
              <mc:Fallback>
                <p:oleObj name="Worksheet" r:id="rId2" imgW="5778500" imgH="191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0" y="11528"/>
                        <a:ext cx="5556250" cy="1843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33800" y="2053120"/>
            <a:ext cx="6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= .32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2053120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6/19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2419350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11/19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24193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= .58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2785580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7/19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2634" y="2785580"/>
            <a:ext cx="64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= .37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777989"/>
              </p:ext>
            </p:extLst>
          </p:nvPr>
        </p:nvGraphicFramePr>
        <p:xfrm>
          <a:off x="1219200" y="361950"/>
          <a:ext cx="17321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900" imgH="711200" progId="Equation.3">
                  <p:embed/>
                </p:oleObj>
              </mc:Choice>
              <mc:Fallback>
                <p:oleObj name="Equation" r:id="rId4" imgW="8509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361950"/>
                        <a:ext cx="1732188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01239"/>
              </p:ext>
            </p:extLst>
          </p:nvPr>
        </p:nvGraphicFramePr>
        <p:xfrm>
          <a:off x="4724400" y="1809750"/>
          <a:ext cx="1321663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600" imgH="685800" progId="Equation.3">
                  <p:embed/>
                </p:oleObj>
              </mc:Choice>
              <mc:Fallback>
                <p:oleObj name="Equation" r:id="rId6" imgW="8636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4400" y="1809750"/>
                        <a:ext cx="1321663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719153"/>
              </p:ext>
            </p:extLst>
          </p:nvPr>
        </p:nvGraphicFramePr>
        <p:xfrm>
          <a:off x="6553200" y="1809686"/>
          <a:ext cx="1295400" cy="102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200" imgH="660400" progId="Equation.3">
                  <p:embed/>
                </p:oleObj>
              </mc:Choice>
              <mc:Fallback>
                <p:oleObj name="Equation" r:id="rId8" imgW="8382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53200" y="1809686"/>
                        <a:ext cx="1295400" cy="1020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696454"/>
              </p:ext>
            </p:extLst>
          </p:nvPr>
        </p:nvGraphicFramePr>
        <p:xfrm>
          <a:off x="838200" y="3016250"/>
          <a:ext cx="59690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5969000" imgH="1917700" progId="Excel.Sheet.12">
                  <p:embed/>
                </p:oleObj>
              </mc:Choice>
              <mc:Fallback>
                <p:oleObj name="Worksheet" r:id="rId10" imgW="5969000" imgH="191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8200" y="3016250"/>
                        <a:ext cx="59690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8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264558"/>
              </p:ext>
            </p:extLst>
          </p:nvPr>
        </p:nvGraphicFramePr>
        <p:xfrm>
          <a:off x="1276350" y="677863"/>
          <a:ext cx="185578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457200" progId="Equation.3">
                  <p:embed/>
                </p:oleObj>
              </mc:Choice>
              <mc:Fallback>
                <p:oleObj name="Equation" r:id="rId2" imgW="1130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6350" y="677863"/>
                        <a:ext cx="1855788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2343150"/>
            <a:ext cx="4267200" cy="609600"/>
          </a:xfrm>
        </p:spPr>
        <p:txBody>
          <a:bodyPr/>
          <a:lstStyle/>
          <a:p>
            <a:r>
              <a:rPr lang="en-US" dirty="0" err="1"/>
              <a:t>pmi</a:t>
            </a:r>
            <a:r>
              <a:rPr lang="en-US" dirty="0"/>
              <a:t>(</a:t>
            </a:r>
            <a:r>
              <a:rPr lang="en-US" dirty="0" err="1"/>
              <a:t>information,data</a:t>
            </a:r>
            <a:r>
              <a:rPr lang="en-US" dirty="0"/>
              <a:t>) = log</a:t>
            </a:r>
            <a:r>
              <a:rPr lang="en-US" baseline="-25000" dirty="0"/>
              <a:t>2</a:t>
            </a:r>
            <a:r>
              <a:rPr lang="en-US" dirty="0"/>
              <a:t> (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324035"/>
              </p:ext>
            </p:extLst>
          </p:nvPr>
        </p:nvGraphicFramePr>
        <p:xfrm>
          <a:off x="3200400" y="133350"/>
          <a:ext cx="5932218" cy="210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756400" imgH="2400300" progId="Excel.Sheet.12">
                  <p:embed/>
                </p:oleObj>
              </mc:Choice>
              <mc:Fallback>
                <p:oleObj name="Worksheet" r:id="rId4" imgW="6756400" imgH="240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133350"/>
                        <a:ext cx="5932218" cy="2107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796994"/>
              </p:ext>
            </p:extLst>
          </p:nvPr>
        </p:nvGraphicFramePr>
        <p:xfrm>
          <a:off x="838200" y="3016250"/>
          <a:ext cx="59690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969000" imgH="1917700" progId="Excel.Sheet.12">
                  <p:embed/>
                </p:oleObj>
              </mc:Choice>
              <mc:Fallback>
                <p:oleObj name="Worksheet" r:id="rId6" imgW="5969000" imgH="191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3016250"/>
                        <a:ext cx="59690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4343400" y="234315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dirty="0"/>
              <a:t>.32 /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 bwMode="auto">
          <a:xfrm>
            <a:off x="5105400" y="2343150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dirty="0"/>
              <a:t>(.37*.58) )</a:t>
            </a:r>
          </a:p>
        </p:txBody>
      </p:sp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6400800" y="2343150"/>
            <a:ext cx="230661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dirty="0"/>
              <a:t> = .58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48748" y="2812018"/>
            <a:ext cx="2206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+mn-lt"/>
              </a:rPr>
              <a:t>(.57 using full precision)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001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Weighing PMI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PMI is biased toward infrequent events</a:t>
            </a:r>
          </a:p>
          <a:p>
            <a:r>
              <a:rPr lang="en-US" sz="2800" dirty="0"/>
              <a:t>Various weighting schemes help alleviate this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Turney</a:t>
            </a:r>
            <a:r>
              <a:rPr lang="en-US" dirty="0"/>
              <a:t> and </a:t>
            </a:r>
            <a:r>
              <a:rPr lang="en-US" dirty="0" err="1"/>
              <a:t>Pantel</a:t>
            </a:r>
            <a:r>
              <a:rPr lang="en-US" dirty="0"/>
              <a:t> (2010)</a:t>
            </a:r>
          </a:p>
          <a:p>
            <a:pPr marL="342900" lvl="1" indent="-342900">
              <a:buClr>
                <a:srgbClr val="CC0000"/>
              </a:buClr>
            </a:pPr>
            <a:r>
              <a:rPr lang="en-US" sz="2800" dirty="0"/>
              <a:t>Add-one smoothing can also help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080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615541"/>
              </p:ext>
            </p:extLst>
          </p:nvPr>
        </p:nvGraphicFramePr>
        <p:xfrm>
          <a:off x="1682750" y="361950"/>
          <a:ext cx="5351899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78500" imgH="1892300" progId="Excel.Sheet.12">
                  <p:embed/>
                </p:oleObj>
              </mc:Choice>
              <mc:Fallback>
                <p:oleObj name="Worksheet" r:id="rId2" imgW="5778500" imgH="1892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82750" y="361950"/>
                        <a:ext cx="5351899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618561"/>
              </p:ext>
            </p:extLst>
          </p:nvPr>
        </p:nvGraphicFramePr>
        <p:xfrm>
          <a:off x="304800" y="2571750"/>
          <a:ext cx="64770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921500" imgH="2374900" progId="Excel.Sheet.12">
                  <p:embed/>
                </p:oleObj>
              </mc:Choice>
              <mc:Fallback>
                <p:oleObj name="Worksheet" r:id="rId4" imgW="6921500" imgH="2374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571750"/>
                        <a:ext cx="6477000" cy="222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9778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311444"/>
              </p:ext>
            </p:extLst>
          </p:nvPr>
        </p:nvGraphicFramePr>
        <p:xfrm>
          <a:off x="1143000" y="3016250"/>
          <a:ext cx="57785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78500" imgH="1917700" progId="Excel.Sheet.12">
                  <p:embed/>
                </p:oleObj>
              </mc:Choice>
              <mc:Fallback>
                <p:oleObj name="Worksheet" r:id="rId2" imgW="5778500" imgH="191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3000" y="3016250"/>
                        <a:ext cx="57785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360014"/>
              </p:ext>
            </p:extLst>
          </p:nvPr>
        </p:nvGraphicFramePr>
        <p:xfrm>
          <a:off x="1041400" y="971550"/>
          <a:ext cx="59690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969000" imgH="1917700" progId="Excel.Sheet.12">
                  <p:embed/>
                </p:oleObj>
              </mc:Choice>
              <mc:Fallback>
                <p:oleObj name="Worksheet" r:id="rId4" imgW="5969000" imgH="191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1400" y="971550"/>
                        <a:ext cx="59690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406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syntax to define a word’s context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00150"/>
            <a:ext cx="8839200" cy="3333750"/>
          </a:xfrm>
        </p:spPr>
        <p:txBody>
          <a:bodyPr/>
          <a:lstStyle/>
          <a:p>
            <a:r>
              <a:rPr lang="en-US" dirty="0" err="1"/>
              <a:t>Zellig</a:t>
            </a:r>
            <a:r>
              <a:rPr lang="en-US" dirty="0"/>
              <a:t> Harris (1968)</a:t>
            </a:r>
          </a:p>
          <a:p>
            <a:pPr lvl="1"/>
            <a:r>
              <a:rPr lang="en-US" sz="1800" dirty="0"/>
              <a:t>“The meaning of entities, and the meaning of grammatical relations among them, is related to the restriction of combinations of these entities relative to other entities”</a:t>
            </a:r>
          </a:p>
          <a:p>
            <a:r>
              <a:rPr lang="en-US" dirty="0"/>
              <a:t>Two words are similar if they have similar parse contexts</a:t>
            </a:r>
          </a:p>
          <a:p>
            <a:r>
              <a:rPr lang="en-US" b="1" dirty="0">
                <a:solidFill>
                  <a:srgbClr val="0000FF"/>
                </a:solidFill>
              </a:rPr>
              <a:t>Duty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00FF"/>
                </a:solidFill>
              </a:rPr>
              <a:t>responsibility</a:t>
            </a:r>
            <a:r>
              <a:rPr lang="en-US" b="1" dirty="0"/>
              <a:t> </a:t>
            </a:r>
            <a:r>
              <a:rPr lang="en-US" sz="2000" dirty="0">
                <a:solidFill>
                  <a:srgbClr val="A6A6A6"/>
                </a:solidFill>
              </a:rPr>
              <a:t>(Chris </a:t>
            </a:r>
            <a:r>
              <a:rPr lang="en-US" sz="2000" dirty="0" err="1">
                <a:solidFill>
                  <a:srgbClr val="A6A6A6"/>
                </a:solidFill>
              </a:rPr>
              <a:t>Callison</a:t>
            </a:r>
            <a:r>
              <a:rPr lang="en-US" sz="2000" dirty="0">
                <a:solidFill>
                  <a:srgbClr val="A6A6A6"/>
                </a:solidFill>
              </a:rPr>
              <a:t>-Burch’s example)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51970"/>
              </p:ext>
            </p:extLst>
          </p:nvPr>
        </p:nvGraphicFramePr>
        <p:xfrm>
          <a:off x="304800" y="3333750"/>
          <a:ext cx="6553200" cy="14020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893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0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Modified by adjectives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additional, administrative, assumed, collective, congressional, constitutional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Objects of verbs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assert, assign, assume, attend to, avoid, become, breach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468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-171450"/>
            <a:ext cx="7848600" cy="914400"/>
          </a:xfrm>
        </p:spPr>
        <p:txBody>
          <a:bodyPr/>
          <a:lstStyle/>
          <a:p>
            <a:r>
              <a:rPr lang="en-US" sz="2600" dirty="0"/>
              <a:t>Co-occurrence vectors based on syntactic dependencies</a:t>
            </a:r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r>
              <a:rPr lang="en-US" dirty="0"/>
              <a:t>The contexts C are different dependency relations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Subject-of- “absorb”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Prepositional-object of “inside”</a:t>
            </a:r>
          </a:p>
          <a:p>
            <a:r>
              <a:rPr lang="en-US" dirty="0"/>
              <a:t>Counts for the word cell:</a:t>
            </a:r>
          </a:p>
        </p:txBody>
      </p:sp>
      <p:pic>
        <p:nvPicPr>
          <p:cNvPr id="107524" name="Picture 1028" descr="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29999"/>
            <a:ext cx="7321804" cy="228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71800" y="819150"/>
            <a:ext cx="6156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Dekang</a:t>
            </a:r>
            <a:r>
              <a:rPr lang="en-US" sz="1600" dirty="0">
                <a:latin typeface="+mn-lt"/>
              </a:rPr>
              <a:t> Lin, 1998 “Automatic Retrieval and Clustering of Similar Words”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2359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PMI applied to dependency relations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3867150"/>
            <a:ext cx="7010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Courier"/>
                <a:cs typeface="Courier"/>
              </a:rPr>
              <a:t>“Drink it” </a:t>
            </a:r>
            <a:r>
              <a:rPr lang="en-US" sz="2200" dirty="0"/>
              <a:t>more common than </a:t>
            </a:r>
            <a:r>
              <a:rPr lang="en-US" sz="2200" dirty="0">
                <a:latin typeface="Courier"/>
                <a:cs typeface="Courier"/>
              </a:rPr>
              <a:t>“drink wine”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But “</a:t>
            </a:r>
            <a:r>
              <a:rPr lang="en-US" sz="2200" dirty="0">
                <a:latin typeface="Courier"/>
                <a:cs typeface="Courier"/>
              </a:rPr>
              <a:t>wine</a:t>
            </a:r>
            <a:r>
              <a:rPr lang="en-US" sz="2200" dirty="0"/>
              <a:t>” is a better “drinkable” thing than “</a:t>
            </a:r>
            <a:r>
              <a:rPr lang="en-US" sz="2200" dirty="0">
                <a:latin typeface="Courier"/>
                <a:cs typeface="Courier"/>
              </a:rPr>
              <a:t>it</a:t>
            </a:r>
            <a:r>
              <a:rPr lang="en-US" sz="2200" dirty="0"/>
              <a:t>”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890285"/>
              </p:ext>
            </p:extLst>
          </p:nvPr>
        </p:nvGraphicFramePr>
        <p:xfrm>
          <a:off x="2438400" y="1489710"/>
          <a:ext cx="4114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Object of “drink”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anything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liquid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895351"/>
            <a:ext cx="708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Hindle</a:t>
            </a:r>
            <a:r>
              <a:rPr lang="en-US" sz="1400" dirty="0"/>
              <a:t>, Don. 1990. Noun Classification from Predicate-Argument Structure. ACL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992351"/>
              </p:ext>
            </p:extLst>
          </p:nvPr>
        </p:nvGraphicFramePr>
        <p:xfrm>
          <a:off x="2438400" y="1504950"/>
          <a:ext cx="41148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r>
                        <a:rPr lang="en-US" dirty="0"/>
                        <a:t>Object of “drink”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liquid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anything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69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839200" cy="3695700"/>
          </a:xfrm>
        </p:spPr>
        <p:txBody>
          <a:bodyPr/>
          <a:lstStyle/>
          <a:p>
            <a:r>
              <a:rPr lang="en-US" dirty="0"/>
              <a:t>Given 2 target words </a:t>
            </a:r>
            <a:r>
              <a:rPr lang="en-US" i="1" dirty="0"/>
              <a:t>v</a:t>
            </a:r>
            <a:r>
              <a:rPr lang="en-US" dirty="0"/>
              <a:t> and </a:t>
            </a:r>
            <a:r>
              <a:rPr lang="en-US" i="1" dirty="0"/>
              <a:t>w</a:t>
            </a:r>
            <a:endParaRPr lang="en-US" dirty="0"/>
          </a:p>
          <a:p>
            <a:r>
              <a:rPr lang="en-US" dirty="0"/>
              <a:t>We’ll need a way to measure their similarity.</a:t>
            </a:r>
          </a:p>
          <a:p>
            <a:r>
              <a:rPr lang="en-US" dirty="0"/>
              <a:t>Most measure of vectors similarity are based on the:</a:t>
            </a:r>
          </a:p>
          <a:p>
            <a:r>
              <a:rPr lang="en-US" b="1" dirty="0"/>
              <a:t>Dot product </a:t>
            </a:r>
            <a:r>
              <a:rPr lang="en-US" dirty="0"/>
              <a:t>or </a:t>
            </a:r>
            <a:r>
              <a:rPr lang="en-US" b="1" dirty="0"/>
              <a:t>inner product</a:t>
            </a:r>
            <a:r>
              <a:rPr lang="en-US" dirty="0"/>
              <a:t> from linear algebra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lvl="1"/>
            <a:r>
              <a:rPr lang="en-US" dirty="0"/>
              <a:t>High when two vectors have large values in same dimensions. </a:t>
            </a:r>
          </a:p>
          <a:p>
            <a:pPr lvl="1"/>
            <a:r>
              <a:rPr lang="en-US" dirty="0"/>
              <a:t>Low (in fact 0) for </a:t>
            </a:r>
            <a:r>
              <a:rPr lang="en-US" b="1" dirty="0"/>
              <a:t>orthogonal vectors</a:t>
            </a:r>
            <a:r>
              <a:rPr lang="en-US" dirty="0"/>
              <a:t> with</a:t>
            </a:r>
            <a:r>
              <a:rPr lang="en-US" b="1" dirty="0"/>
              <a:t> </a:t>
            </a:r>
            <a:r>
              <a:rPr lang="en-US" dirty="0" err="1"/>
              <a:t>zeros</a:t>
            </a:r>
            <a:r>
              <a:rPr lang="en-US" dirty="0"/>
              <a:t> in complementary distribution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95459"/>
            <a:ext cx="7081405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781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Distributional models of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781800" cy="3333750"/>
          </a:xfrm>
        </p:spPr>
        <p:txBody>
          <a:bodyPr/>
          <a:lstStyle/>
          <a:p>
            <a:r>
              <a:rPr lang="en-US" dirty="0"/>
              <a:t>Also called vector-space models of meaning</a:t>
            </a:r>
          </a:p>
          <a:p>
            <a:r>
              <a:rPr lang="en-US" dirty="0"/>
              <a:t>Offer much higher recall than hand-built thesauri</a:t>
            </a:r>
          </a:p>
          <a:p>
            <a:pPr lvl="1"/>
            <a:r>
              <a:rPr lang="en-US" dirty="0"/>
              <a:t>Although they tend to have lower precision</a:t>
            </a:r>
          </a:p>
          <a:p>
            <a:r>
              <a:rPr lang="en-US" dirty="0" err="1"/>
              <a:t>Zellig</a:t>
            </a:r>
            <a:r>
              <a:rPr lang="en-US" dirty="0"/>
              <a:t> Harris (1954): “</a:t>
            </a:r>
            <a:r>
              <a:rPr lang="en-US" b="1" dirty="0"/>
              <a:t>oculist </a:t>
            </a:r>
            <a:r>
              <a:rPr lang="en-US" dirty="0"/>
              <a:t>and </a:t>
            </a:r>
            <a:r>
              <a:rPr lang="en-US" b="1" dirty="0"/>
              <a:t>eye-doctor </a:t>
            </a:r>
            <a:r>
              <a:rPr lang="en-US" dirty="0"/>
              <a:t>… occur in almost the same environments….                 </a:t>
            </a:r>
            <a:r>
              <a:rPr lang="en-US" b="1" dirty="0"/>
              <a:t>If A and B have almost identical environments we say that they are synonyms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dirty="0"/>
              <a:t>Firth (1957): “You shall know a word by the company it keeps!”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367320"/>
            <a:ext cx="8534400" cy="135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dirty="0"/>
              <a:t>Also called vector-space models of meaning</a:t>
            </a:r>
          </a:p>
          <a:p>
            <a:r>
              <a:rPr lang="en-US" dirty="0"/>
              <a:t>Offer much higher recall than hand-built thesauri</a:t>
            </a:r>
          </a:p>
          <a:p>
            <a:pPr lvl="1"/>
            <a:r>
              <a:rPr lang="en-US" dirty="0"/>
              <a:t>Although they tend to have lower precision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77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467600" cy="742950"/>
          </a:xfrm>
        </p:spPr>
        <p:txBody>
          <a:bodyPr/>
          <a:lstStyle/>
          <a:p>
            <a:r>
              <a:rPr lang="en-US" dirty="0"/>
              <a:t>Problem with dot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33550"/>
            <a:ext cx="8534400" cy="3238500"/>
          </a:xfrm>
        </p:spPr>
        <p:txBody>
          <a:bodyPr/>
          <a:lstStyle/>
          <a:p>
            <a:r>
              <a:rPr lang="en-US" dirty="0"/>
              <a:t>Dot product is longer if the vector is longer. Vector length: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Vectors are longer if they have higher values in each dimension</a:t>
            </a:r>
          </a:p>
          <a:p>
            <a:r>
              <a:rPr lang="en-US" dirty="0"/>
              <a:t>That means more frequent words will have higher dot products</a:t>
            </a:r>
          </a:p>
          <a:p>
            <a:r>
              <a:rPr lang="en-US" dirty="0"/>
              <a:t>That’s bad: we don’t want a similarity metric to be sensitive to word frequency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13742"/>
            <a:ext cx="1600200" cy="1101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" y="819150"/>
            <a:ext cx="7081405" cy="895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9109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Reminder: cosine for computing similarity</a:t>
            </a:r>
          </a:p>
        </p:txBody>
      </p:sp>
      <p:graphicFrame>
        <p:nvGraphicFramePr>
          <p:cNvPr id="5427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279785"/>
              </p:ext>
            </p:extLst>
          </p:nvPr>
        </p:nvGraphicFramePr>
        <p:xfrm>
          <a:off x="1498600" y="1839913"/>
          <a:ext cx="5395913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21000" imgH="673100" progId="Equation.3">
                  <p:embed/>
                </p:oleObj>
              </mc:Choice>
              <mc:Fallback>
                <p:oleObj name="Equation" r:id="rId3" imgW="29210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1839913"/>
                        <a:ext cx="5395913" cy="1243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Callout 1 4"/>
          <p:cNvSpPr>
            <a:spLocks/>
          </p:cNvSpPr>
          <p:nvPr/>
        </p:nvSpPr>
        <p:spPr bwMode="auto">
          <a:xfrm>
            <a:off x="1821977" y="1230481"/>
            <a:ext cx="1683223" cy="400110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Dot product</a:t>
            </a:r>
          </a:p>
        </p:txBody>
      </p:sp>
      <p:sp>
        <p:nvSpPr>
          <p:cNvPr id="54286" name="Line Callout 2 5"/>
          <p:cNvSpPr>
            <a:spLocks/>
          </p:cNvSpPr>
          <p:nvPr/>
        </p:nvSpPr>
        <p:spPr bwMode="auto">
          <a:xfrm>
            <a:off x="4114801" y="1228696"/>
            <a:ext cx="1668946" cy="400110"/>
          </a:xfrm>
          <a:prstGeom prst="borderCallout2">
            <a:avLst>
              <a:gd name="adj1" fmla="val 97319"/>
              <a:gd name="adj2" fmla="val 8153"/>
              <a:gd name="adj3" fmla="val 159227"/>
              <a:gd name="adj4" fmla="val 7509"/>
              <a:gd name="adj5" fmla="val 192211"/>
              <a:gd name="adj6" fmla="val -67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Unit vectors</a:t>
            </a:r>
          </a:p>
        </p:txBody>
      </p:sp>
      <p:cxnSp>
        <p:nvCxnSpPr>
          <p:cNvPr id="54287" name="Straight Connector 7"/>
          <p:cNvCxnSpPr>
            <a:cxnSpLocks noChangeShapeType="1"/>
          </p:cNvCxnSpPr>
          <p:nvPr/>
        </p:nvCxnSpPr>
        <p:spPr bwMode="auto">
          <a:xfrm flipH="1">
            <a:off x="4419600" y="1600796"/>
            <a:ext cx="305596" cy="43755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54278" name="TextBox 10"/>
          <p:cNvSpPr txBox="1">
            <a:spLocks noChangeArrowheads="1"/>
          </p:cNvSpPr>
          <p:nvPr/>
        </p:nvSpPr>
        <p:spPr bwMode="auto">
          <a:xfrm>
            <a:off x="304800" y="344049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Calibri (Body)"/>
                <a:cs typeface="Calibri (Body)"/>
              </a:rPr>
              <a:t>v</a:t>
            </a:r>
            <a:r>
              <a:rPr lang="en-US" i="1" baseline="-25000" dirty="0">
                <a:solidFill>
                  <a:srgbClr val="0000FF"/>
                </a:solidFill>
                <a:latin typeface="Calibri (Body)"/>
                <a:cs typeface="Calibri (Body)"/>
              </a:rPr>
              <a:t>i</a:t>
            </a:r>
            <a:r>
              <a:rPr lang="en-US" dirty="0">
                <a:solidFill>
                  <a:srgbClr val="0000FF"/>
                </a:solidFill>
                <a:latin typeface="Calibri (Body)"/>
                <a:cs typeface="Calibri (Body)"/>
              </a:rPr>
              <a:t> is the PPMI value for word </a:t>
            </a:r>
            <a:r>
              <a:rPr lang="en-US" i="1" dirty="0">
                <a:solidFill>
                  <a:srgbClr val="0000FF"/>
                </a:solidFill>
                <a:latin typeface="Calibri (Body)"/>
                <a:cs typeface="Calibri (Body)"/>
              </a:rPr>
              <a:t>v</a:t>
            </a:r>
            <a:r>
              <a:rPr lang="en-US" dirty="0">
                <a:solidFill>
                  <a:srgbClr val="0000FF"/>
                </a:solidFill>
                <a:latin typeface="Calibri (Body)"/>
                <a:cs typeface="Calibri (Body)"/>
              </a:rPr>
              <a:t> in context </a:t>
            </a:r>
            <a:r>
              <a:rPr lang="en-US" i="1" dirty="0" err="1">
                <a:solidFill>
                  <a:srgbClr val="0000FF"/>
                </a:solidFill>
                <a:latin typeface="Calibri (Body)"/>
                <a:cs typeface="Calibri (Body)"/>
              </a:rPr>
              <a:t>i</a:t>
            </a:r>
            <a:r>
              <a:rPr lang="en-US" dirty="0">
                <a:solidFill>
                  <a:srgbClr val="0000FF"/>
                </a:solidFill>
                <a:latin typeface="Calibri (Body)"/>
                <a:cs typeface="Calibri (Body)"/>
              </a:rPr>
              <a:t> </a:t>
            </a:r>
          </a:p>
          <a:p>
            <a:r>
              <a:rPr lang="en-US" i="1" dirty="0" err="1">
                <a:solidFill>
                  <a:srgbClr val="0000FF"/>
                </a:solidFill>
                <a:latin typeface="Calibri (Body)"/>
                <a:cs typeface="Calibri (Body)"/>
              </a:rPr>
              <a:t>w</a:t>
            </a:r>
            <a:r>
              <a:rPr lang="en-US" i="1" baseline="-25000" dirty="0" err="1">
                <a:solidFill>
                  <a:srgbClr val="0000FF"/>
                </a:solidFill>
                <a:latin typeface="Calibri (Body)"/>
                <a:cs typeface="Calibri (Body)"/>
              </a:rPr>
              <a:t>i</a:t>
            </a:r>
            <a:r>
              <a:rPr lang="en-US" dirty="0">
                <a:solidFill>
                  <a:srgbClr val="0000FF"/>
                </a:solidFill>
                <a:latin typeface="Calibri (Body)"/>
                <a:cs typeface="Calibri (Body)"/>
              </a:rPr>
              <a:t> is the PPMI value for word </a:t>
            </a:r>
            <a:r>
              <a:rPr lang="en-US" i="1" dirty="0">
                <a:solidFill>
                  <a:srgbClr val="0000FF"/>
                </a:solidFill>
                <a:latin typeface="Calibri (Body)"/>
                <a:cs typeface="Calibri (Body)"/>
              </a:rPr>
              <a:t>w</a:t>
            </a:r>
            <a:r>
              <a:rPr lang="en-US" dirty="0">
                <a:solidFill>
                  <a:srgbClr val="0000FF"/>
                </a:solidFill>
                <a:latin typeface="Calibri (Body)"/>
                <a:cs typeface="Calibri (Body)"/>
              </a:rPr>
              <a:t> in context </a:t>
            </a:r>
            <a:r>
              <a:rPr lang="en-US" i="1" dirty="0" err="1">
                <a:solidFill>
                  <a:srgbClr val="0000FF"/>
                </a:solidFill>
                <a:latin typeface="Calibri (Body)"/>
                <a:cs typeface="Calibri (Body)"/>
              </a:rPr>
              <a:t>i</a:t>
            </a:r>
            <a:r>
              <a:rPr lang="en-US" i="1" dirty="0">
                <a:solidFill>
                  <a:srgbClr val="0000FF"/>
                </a:solidFill>
                <a:latin typeface="Calibri (Body)"/>
                <a:cs typeface="Calibri (Body)"/>
              </a:rPr>
              <a:t>.</a:t>
            </a:r>
            <a:r>
              <a:rPr lang="en-US" dirty="0">
                <a:solidFill>
                  <a:srgbClr val="0000FF"/>
                </a:solidFill>
                <a:latin typeface="Calibri (Body)"/>
                <a:cs typeface="Calibri (Body)"/>
              </a:rPr>
              <a:t> </a:t>
            </a:r>
          </a:p>
          <a:p>
            <a:endParaRPr lang="en-US" dirty="0">
              <a:solidFill>
                <a:srgbClr val="0000FF"/>
              </a:solidFill>
              <a:latin typeface="Calibri (Body)"/>
              <a:cs typeface="Calibri (Body)"/>
            </a:endParaRPr>
          </a:p>
          <a:p>
            <a:r>
              <a:rPr lang="en-US" dirty="0">
                <a:latin typeface="Calibri (Body)"/>
                <a:cs typeface="Calibri (Body)"/>
              </a:rPr>
              <a:t>Cos(</a:t>
            </a:r>
            <a:r>
              <a:rPr lang="en-US" i="1" dirty="0" err="1">
                <a:latin typeface="Calibri (Body)"/>
                <a:cs typeface="Calibri (Body)"/>
              </a:rPr>
              <a:t>v,w</a:t>
            </a:r>
            <a:r>
              <a:rPr lang="en-US" dirty="0">
                <a:latin typeface="Calibri (Body)"/>
                <a:cs typeface="Calibri (Body)"/>
              </a:rPr>
              <a:t>) is the cosine similarity of </a:t>
            </a:r>
            <a:r>
              <a:rPr lang="en-US" i="1" dirty="0">
                <a:latin typeface="Calibri (Body)"/>
                <a:cs typeface="Calibri (Body)"/>
              </a:rPr>
              <a:t>v</a:t>
            </a:r>
            <a:r>
              <a:rPr lang="en-US" dirty="0">
                <a:latin typeface="Calibri (Body)"/>
                <a:cs typeface="Calibri (Body)"/>
              </a:rPr>
              <a:t> and </a:t>
            </a:r>
            <a:r>
              <a:rPr lang="en-US" i="1" dirty="0">
                <a:latin typeface="Calibri (Body)"/>
                <a:cs typeface="Calibri (Body)"/>
              </a:rPr>
              <a:t>w</a:t>
            </a:r>
            <a:endParaRPr lang="en-US" sz="2000" dirty="0">
              <a:latin typeface="Calibri (Body)"/>
              <a:cs typeface="Calibri (Body)"/>
            </a:endParaRPr>
          </a:p>
        </p:txBody>
      </p:sp>
      <p:cxnSp>
        <p:nvCxnSpPr>
          <p:cNvPr id="54280" name="Straight Arrow Connector 12"/>
          <p:cNvCxnSpPr>
            <a:cxnSpLocks noChangeShapeType="1"/>
          </p:cNvCxnSpPr>
          <p:nvPr/>
        </p:nvCxnSpPr>
        <p:spPr bwMode="auto">
          <a:xfrm>
            <a:off x="5029200" y="4547772"/>
            <a:ext cx="228600" cy="1191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54281" name="Straight Arrow Connector 13"/>
          <p:cNvCxnSpPr>
            <a:cxnSpLocks noChangeShapeType="1"/>
          </p:cNvCxnSpPr>
          <p:nvPr/>
        </p:nvCxnSpPr>
        <p:spPr bwMode="auto">
          <a:xfrm>
            <a:off x="5867400" y="4547772"/>
            <a:ext cx="228600" cy="119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54283" name="Straight Arrow Connector 15"/>
          <p:cNvCxnSpPr>
            <a:cxnSpLocks noChangeShapeType="1"/>
          </p:cNvCxnSpPr>
          <p:nvPr/>
        </p:nvCxnSpPr>
        <p:spPr bwMode="auto">
          <a:xfrm>
            <a:off x="1336644" y="4545390"/>
            <a:ext cx="228600" cy="1191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54284" name="Straight Arrow Connector 16"/>
          <p:cNvCxnSpPr>
            <a:cxnSpLocks noChangeShapeType="1"/>
          </p:cNvCxnSpPr>
          <p:nvPr/>
        </p:nvCxnSpPr>
        <p:spPr bwMode="auto">
          <a:xfrm>
            <a:off x="1055148" y="4546581"/>
            <a:ext cx="228600" cy="1191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54285" name="TextBox 14"/>
          <p:cNvSpPr txBox="1">
            <a:spLocks noChangeArrowheads="1"/>
          </p:cNvSpPr>
          <p:nvPr/>
        </p:nvSpPr>
        <p:spPr bwMode="auto">
          <a:xfrm>
            <a:off x="7620001" y="-67479"/>
            <a:ext cx="9688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6.3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761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28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as a similarity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5334000" cy="3333750"/>
          </a:xfrm>
        </p:spPr>
        <p:txBody>
          <a:bodyPr/>
          <a:lstStyle/>
          <a:p>
            <a:r>
              <a:rPr lang="en-US" dirty="0"/>
              <a:t>-1: vectors point in opposite directions </a:t>
            </a:r>
          </a:p>
          <a:p>
            <a:r>
              <a:rPr lang="en-US" dirty="0"/>
              <a:t>+1:  vectors point in same directions</a:t>
            </a:r>
          </a:p>
          <a:p>
            <a:r>
              <a:rPr lang="en-US" dirty="0"/>
              <a:t>0: vectors are orthogonal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Raw frequency or PPMI are non-negative, so  cosine range 0-1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6666" b="16666"/>
          <a:stretch>
            <a:fillRect/>
          </a:stretch>
        </p:blipFill>
        <p:spPr bwMode="auto">
          <a:xfrm>
            <a:off x="5600699" y="1047750"/>
            <a:ext cx="35433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9172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645369"/>
              </p:ext>
            </p:extLst>
          </p:nvPr>
        </p:nvGraphicFramePr>
        <p:xfrm>
          <a:off x="4648200" y="209550"/>
          <a:ext cx="44196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computer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apricot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809750"/>
            <a:ext cx="891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Which pair of words is more similar?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cosine(</a:t>
            </a:r>
            <a:r>
              <a:rPr lang="en-US" dirty="0" err="1">
                <a:latin typeface="+mn-lt"/>
              </a:rPr>
              <a:t>apricot,information</a:t>
            </a:r>
            <a:r>
              <a:rPr lang="en-US" dirty="0">
                <a:latin typeface="+mn-lt"/>
              </a:rPr>
              <a:t>) = </a:t>
            </a:r>
          </a:p>
          <a:p>
            <a:pPr>
              <a:lnSpc>
                <a:spcPct val="12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cosine(</a:t>
            </a:r>
            <a:r>
              <a:rPr lang="en-US" dirty="0" err="1">
                <a:latin typeface="+mn-lt"/>
              </a:rPr>
              <a:t>digital,information</a:t>
            </a:r>
            <a:r>
              <a:rPr lang="en-US" dirty="0">
                <a:latin typeface="+mn-lt"/>
              </a:rPr>
              <a:t>) =</a:t>
            </a:r>
          </a:p>
          <a:p>
            <a:pPr>
              <a:lnSpc>
                <a:spcPct val="12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cosine(</a:t>
            </a:r>
            <a:r>
              <a:rPr lang="en-US" dirty="0" err="1">
                <a:latin typeface="+mn-lt"/>
              </a:rPr>
              <a:t>apricot,digital</a:t>
            </a:r>
            <a:r>
              <a:rPr lang="en-US" dirty="0">
                <a:latin typeface="+mn-lt"/>
              </a:rPr>
              <a:t>) =</a:t>
            </a:r>
          </a:p>
          <a:p>
            <a:endParaRPr lang="en-US" dirty="0">
              <a:latin typeface="+mn-lt"/>
            </a:endParaRPr>
          </a:p>
        </p:txBody>
      </p:sp>
      <p:graphicFrame>
        <p:nvGraphicFramePr>
          <p:cNvPr id="10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97575"/>
              </p:ext>
            </p:extLst>
          </p:nvPr>
        </p:nvGraphicFramePr>
        <p:xfrm>
          <a:off x="304800" y="971550"/>
          <a:ext cx="416925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673100" progId="Equation.3">
                  <p:embed/>
                </p:oleObj>
              </mc:Choice>
              <mc:Fallback>
                <p:oleObj name="Equation" r:id="rId2" imgW="29210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71550"/>
                        <a:ext cx="4169255" cy="960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699404"/>
              </p:ext>
            </p:extLst>
          </p:nvPr>
        </p:nvGraphicFramePr>
        <p:xfrm>
          <a:off x="4495800" y="2339426"/>
          <a:ext cx="980789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300" imgH="215900" progId="Equation.3">
                  <p:embed/>
                </p:oleObj>
              </mc:Choice>
              <mc:Fallback>
                <p:oleObj name="Equation" r:id="rId4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5800" y="2339426"/>
                        <a:ext cx="980789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3768"/>
              </p:ext>
            </p:extLst>
          </p:nvPr>
        </p:nvGraphicFramePr>
        <p:xfrm>
          <a:off x="3515011" y="4338126"/>
          <a:ext cx="980789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300" imgH="215900" progId="Equation.3">
                  <p:embed/>
                </p:oleObj>
              </mc:Choice>
              <mc:Fallback>
                <p:oleObj name="Equation" r:id="rId6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5011" y="4338126"/>
                        <a:ext cx="980789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52587"/>
              </p:ext>
            </p:extLst>
          </p:nvPr>
        </p:nvGraphicFramePr>
        <p:xfrm>
          <a:off x="5410200" y="3212106"/>
          <a:ext cx="1060854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3100" imgH="215900" progId="Equation.3">
                  <p:embed/>
                </p:oleObj>
              </mc:Choice>
              <mc:Fallback>
                <p:oleObj name="Equation" r:id="rId7" imgW="673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0200" y="3212106"/>
                        <a:ext cx="1060854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07930"/>
              </p:ext>
            </p:extLst>
          </p:nvPr>
        </p:nvGraphicFramePr>
        <p:xfrm>
          <a:off x="5486400" y="2339426"/>
          <a:ext cx="1060854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3100" imgH="215900" progId="Equation.3">
                  <p:embed/>
                </p:oleObj>
              </mc:Choice>
              <mc:Fallback>
                <p:oleObj name="Equation" r:id="rId9" imgW="673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86400" y="2339426"/>
                        <a:ext cx="1060854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111971"/>
              </p:ext>
            </p:extLst>
          </p:nvPr>
        </p:nvGraphicFramePr>
        <p:xfrm>
          <a:off x="4572000" y="4357244"/>
          <a:ext cx="980789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300" imgH="215900" progId="Equation.3">
                  <p:embed/>
                </p:oleObj>
              </mc:Choice>
              <mc:Fallback>
                <p:oleObj name="Equation" r:id="rId10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0" y="4357244"/>
                        <a:ext cx="980789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99809"/>
              </p:ext>
            </p:extLst>
          </p:nvPr>
        </p:nvGraphicFramePr>
        <p:xfrm>
          <a:off x="4353211" y="3212106"/>
          <a:ext cx="980789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2300" imgH="215900" progId="Equation.3">
                  <p:embed/>
                </p:oleObj>
              </mc:Choice>
              <mc:Fallback>
                <p:oleObj name="Equation" r:id="rId12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53211" y="3212106"/>
                        <a:ext cx="980789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881856"/>
              </p:ext>
            </p:extLst>
          </p:nvPr>
        </p:nvGraphicFramePr>
        <p:xfrm>
          <a:off x="4800600" y="2003870"/>
          <a:ext cx="1418544" cy="61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01700" imgH="393700" progId="Equation.3">
                  <p:embed/>
                </p:oleObj>
              </mc:Choice>
              <mc:Fallback>
                <p:oleObj name="Equation" r:id="rId13" imgW="901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00600" y="2003870"/>
                        <a:ext cx="1418544" cy="618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108602"/>
              </p:ext>
            </p:extLst>
          </p:nvPr>
        </p:nvGraphicFramePr>
        <p:xfrm>
          <a:off x="4648200" y="2876550"/>
          <a:ext cx="1458316" cy="61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27100" imgH="393700" progId="Equation.3">
                  <p:embed/>
                </p:oleObj>
              </mc:Choice>
              <mc:Fallback>
                <p:oleObj name="Equation" r:id="rId15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48200" y="2876550"/>
                        <a:ext cx="1458316" cy="618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290580"/>
              </p:ext>
            </p:extLst>
          </p:nvPr>
        </p:nvGraphicFramePr>
        <p:xfrm>
          <a:off x="3886200" y="3943350"/>
          <a:ext cx="1458316" cy="61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27100" imgH="393700" progId="Equation.3">
                  <p:embed/>
                </p:oleObj>
              </mc:Choice>
              <mc:Fallback>
                <p:oleObj name="Equation" r:id="rId17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86200" y="3943350"/>
                        <a:ext cx="1458316" cy="618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905930"/>
              </p:ext>
            </p:extLst>
          </p:nvPr>
        </p:nvGraphicFramePr>
        <p:xfrm>
          <a:off x="6858000" y="2063489"/>
          <a:ext cx="1220787" cy="66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74700" imgH="419100" progId="Equation.3">
                  <p:embed/>
                </p:oleObj>
              </mc:Choice>
              <mc:Fallback>
                <p:oleObj name="Equation" r:id="rId19" imgW="774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858000" y="2063489"/>
                        <a:ext cx="1220787" cy="660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292369"/>
              </p:ext>
            </p:extLst>
          </p:nvPr>
        </p:nvGraphicFramePr>
        <p:xfrm>
          <a:off x="6629400" y="2952750"/>
          <a:ext cx="1500298" cy="66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52500" imgH="419100" progId="Equation.3">
                  <p:embed/>
                </p:oleObj>
              </mc:Choice>
              <mc:Fallback>
                <p:oleObj name="Equation" r:id="rId21" imgW="952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29400" y="2952750"/>
                        <a:ext cx="1500298" cy="660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969590"/>
              </p:ext>
            </p:extLst>
          </p:nvPr>
        </p:nvGraphicFramePr>
        <p:xfrm>
          <a:off x="6096000" y="4095750"/>
          <a:ext cx="380046" cy="259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41300" imgH="165100" progId="Equation.3">
                  <p:embed/>
                </p:oleObj>
              </mc:Choice>
              <mc:Fallback>
                <p:oleObj name="Equation" r:id="rId23" imgW="241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96000" y="4095750"/>
                        <a:ext cx="380046" cy="259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20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possible similarity measures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1860" name="Picture 4" descr="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28750"/>
            <a:ext cx="6794500" cy="33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6684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similarity </a:t>
            </a:r>
            <a:br>
              <a:rPr lang="en-US" dirty="0"/>
            </a:br>
            <a:r>
              <a:rPr lang="en-US" dirty="0"/>
              <a:t>(the same as for thesaurus-based)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7239000" cy="3581400"/>
          </a:xfrm>
        </p:spPr>
        <p:txBody>
          <a:bodyPr/>
          <a:lstStyle/>
          <a:p>
            <a:r>
              <a:rPr lang="en-US" dirty="0"/>
              <a:t>Intrinsic Evaluation:</a:t>
            </a:r>
          </a:p>
          <a:p>
            <a:pPr lvl="1"/>
            <a:r>
              <a:rPr lang="en-US" dirty="0"/>
              <a:t>Correlation between algorithm and human word similarity ratings</a:t>
            </a:r>
          </a:p>
          <a:p>
            <a:r>
              <a:rPr lang="en-US" dirty="0"/>
              <a:t>Extrinsic (task-based, end-to-end) Evaluation:</a:t>
            </a:r>
          </a:p>
          <a:p>
            <a:pPr lvl="1"/>
            <a:r>
              <a:rPr lang="en-US" dirty="0"/>
              <a:t>Spelling error detection, WSD, essay grading</a:t>
            </a:r>
          </a:p>
          <a:p>
            <a:pPr lvl="1"/>
            <a:r>
              <a:rPr lang="en-US" dirty="0"/>
              <a:t>Taking TOEFL multiple-choice vocabulary tests</a:t>
            </a:r>
          </a:p>
          <a:p>
            <a:pPr lvl="1"/>
            <a:endParaRPr lang="en-US" sz="1400" dirty="0"/>
          </a:p>
          <a:p>
            <a:pPr marL="11430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u="sng" dirty="0">
                <a:solidFill>
                  <a:srgbClr val="0000FF"/>
                </a:solidFill>
                <a:latin typeface="Courier"/>
                <a:cs typeface="Courier"/>
              </a:rPr>
              <a:t>Levied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 is closest in meaning to which of these: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 imposed, believed, requested, correlated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837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 bwMode="auto">
          <a:xfrm>
            <a:off x="990600" y="1809750"/>
            <a:ext cx="5867400" cy="1295400"/>
          </a:xfrm>
          <a:prstGeom prst="snip1Rect">
            <a:avLst/>
          </a:prstGeom>
          <a:solidFill>
            <a:srgbClr val="D5AE4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Intuition of distributional word similarity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228600" y="1352550"/>
            <a:ext cx="7239000" cy="3505200"/>
          </a:xfrm>
        </p:spPr>
        <p:txBody>
          <a:bodyPr/>
          <a:lstStyle/>
          <a:p>
            <a:r>
              <a:rPr lang="en-US" dirty="0" err="1"/>
              <a:t>Nida</a:t>
            </a:r>
            <a:r>
              <a:rPr lang="en-US" dirty="0"/>
              <a:t> example: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A bottle of </a:t>
            </a:r>
            <a:r>
              <a:rPr lang="en-US" b="1" i="1" dirty="0" err="1">
                <a:latin typeface="Courier"/>
                <a:cs typeface="Courier"/>
              </a:rPr>
              <a:t>tesgüino</a:t>
            </a:r>
            <a:r>
              <a:rPr lang="en-US" dirty="0">
                <a:latin typeface="Courier"/>
                <a:cs typeface="Courier"/>
              </a:rPr>
              <a:t> is on the table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Everybody likes </a:t>
            </a:r>
            <a:r>
              <a:rPr lang="en-US" b="1" i="1" dirty="0" err="1">
                <a:latin typeface="Courier"/>
                <a:cs typeface="Courier"/>
              </a:rPr>
              <a:t>tesgüino</a:t>
            </a:r>
            <a:endParaRPr lang="en-US" dirty="0">
              <a:latin typeface="Courier"/>
              <a:cs typeface="Courier"/>
            </a:endParaRPr>
          </a:p>
          <a:p>
            <a:pPr marL="800100" lvl="2" indent="0">
              <a:lnSpc>
                <a:spcPct val="90000"/>
              </a:lnSpc>
              <a:buNone/>
            </a:pPr>
            <a:r>
              <a:rPr lang="en-US" b="1" i="1" dirty="0" err="1">
                <a:latin typeface="Courier"/>
                <a:cs typeface="Courier"/>
              </a:rPr>
              <a:t>Tesgüino</a:t>
            </a:r>
            <a:r>
              <a:rPr lang="en-US" dirty="0">
                <a:latin typeface="Courier"/>
                <a:cs typeface="Courier"/>
              </a:rPr>
              <a:t> makes you drunk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We make </a:t>
            </a:r>
            <a:r>
              <a:rPr lang="en-US" b="1" i="1" dirty="0" err="1">
                <a:latin typeface="Courier"/>
                <a:cs typeface="Courier"/>
              </a:rPr>
              <a:t>tesgüino</a:t>
            </a:r>
            <a:r>
              <a:rPr lang="en-US" dirty="0">
                <a:latin typeface="Courier"/>
                <a:cs typeface="Courier"/>
              </a:rPr>
              <a:t> out of corn.</a:t>
            </a:r>
          </a:p>
          <a:p>
            <a:r>
              <a:rPr lang="en-US" sz="2000" dirty="0">
                <a:latin typeface="Calibri (Body)"/>
                <a:cs typeface="Calibri (Body)"/>
              </a:rPr>
              <a:t>From context words humans can guess </a:t>
            </a:r>
            <a:r>
              <a:rPr lang="en-US" sz="2000" b="1" i="1" dirty="0" err="1">
                <a:latin typeface="Calibri (Body)"/>
                <a:cs typeface="Calibri (Body)"/>
              </a:rPr>
              <a:t>tesgüino</a:t>
            </a:r>
            <a:r>
              <a:rPr lang="en-US" sz="2000" dirty="0">
                <a:latin typeface="Calibri (Body)"/>
                <a:cs typeface="Calibri (Body)"/>
              </a:rPr>
              <a:t> means</a:t>
            </a:r>
          </a:p>
          <a:p>
            <a:pPr lvl="1"/>
            <a:r>
              <a:rPr lang="en-US" dirty="0"/>
              <a:t>an alcoholic beverage like </a:t>
            </a:r>
            <a:r>
              <a:rPr lang="en-US" b="1" dirty="0"/>
              <a:t>beer</a:t>
            </a:r>
          </a:p>
          <a:p>
            <a:r>
              <a:rPr lang="en-US" dirty="0"/>
              <a:t>Intuition for algorithm: </a:t>
            </a:r>
          </a:p>
          <a:p>
            <a:pPr lvl="1"/>
            <a:r>
              <a:rPr lang="en-US" dirty="0"/>
              <a:t>Two words are similar if they have similar word contexts.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505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872678"/>
              </p:ext>
            </p:extLst>
          </p:nvPr>
        </p:nvGraphicFramePr>
        <p:xfrm>
          <a:off x="76200" y="2503487"/>
          <a:ext cx="6662737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121400" imgH="1600200" progId="Excel.Sheet.12">
                  <p:embed/>
                </p:oleObj>
              </mc:Choice>
              <mc:Fallback>
                <p:oleObj name="Worksheet" r:id="rId2" imgW="6121400" imgH="1600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" y="2503487"/>
                        <a:ext cx="6662737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Term-document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cell: count of term </a:t>
            </a:r>
            <a:r>
              <a:rPr lang="en-US" sz="2800" i="1" dirty="0"/>
              <a:t>t</a:t>
            </a:r>
            <a:r>
              <a:rPr lang="en-US" sz="2800" dirty="0"/>
              <a:t> in a document </a:t>
            </a:r>
            <a:r>
              <a:rPr lang="en-US" sz="2800" i="1" dirty="0"/>
              <a:t>d</a:t>
            </a:r>
            <a:r>
              <a:rPr lang="en-US" sz="2800" dirty="0"/>
              <a:t>:  </a:t>
            </a:r>
            <a:r>
              <a:rPr lang="en-US" sz="2800" dirty="0" err="1"/>
              <a:t>tf</a:t>
            </a:r>
            <a:r>
              <a:rPr lang="en-US" sz="2800" i="1" baseline="-25000" dirty="0" err="1"/>
              <a:t>t,d</a:t>
            </a:r>
            <a:r>
              <a:rPr lang="en-US" sz="2800" dirty="0"/>
              <a:t>: </a:t>
            </a:r>
          </a:p>
          <a:p>
            <a:pPr lvl="1"/>
            <a:r>
              <a:rPr lang="en-US" sz="2400" dirty="0"/>
              <a:t>Each document is a count vector in </a:t>
            </a:r>
            <a:r>
              <a:rPr lang="en-US" sz="2400" dirty="0" err="1">
                <a:latin typeface="Lucida Sans Unicode" charset="0"/>
                <a:ea typeface="Lucida Sans Unicode" charset="0"/>
                <a:cs typeface="Lucida Sans Unicode" charset="0"/>
              </a:rPr>
              <a:t>ℕ</a:t>
            </a:r>
            <a:r>
              <a:rPr lang="en-US" sz="2400" baseline="30000" dirty="0" err="1"/>
              <a:t>v</a:t>
            </a:r>
            <a:r>
              <a:rPr lang="en-US" sz="2400" dirty="0"/>
              <a:t>: a column below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57400" y="2800350"/>
            <a:ext cx="440826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05200" y="1925625"/>
            <a:ext cx="1600200" cy="3778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263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Term-document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Two documents are similar if their vectors are similar</a:t>
            </a:r>
            <a:endParaRPr lang="en-US" sz="24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57800" y="2419350"/>
            <a:ext cx="440826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400800" y="2419350"/>
            <a:ext cx="440826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95598"/>
              </p:ext>
            </p:extLst>
          </p:nvPr>
        </p:nvGraphicFramePr>
        <p:xfrm>
          <a:off x="152400" y="2038350"/>
          <a:ext cx="6662737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121400" imgH="1600200" progId="Excel.Sheet.12">
                  <p:embed/>
                </p:oleObj>
              </mc:Choice>
              <mc:Fallback>
                <p:oleObj name="Worksheet" r:id="rId2" imgW="6121400" imgH="1600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2038350"/>
                        <a:ext cx="6662737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7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words in a term-document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word is a count vector in </a:t>
            </a:r>
            <a:r>
              <a:rPr lang="en-US" sz="2800" dirty="0">
                <a:latin typeface="Lucida Sans Unicode" charset="0"/>
                <a:ea typeface="Lucida Sans Unicode" charset="0"/>
                <a:cs typeface="Lucida Sans Unicode" charset="0"/>
              </a:rPr>
              <a:t>ℕ</a:t>
            </a:r>
            <a:r>
              <a:rPr lang="en-US" sz="2800" baseline="30000" dirty="0"/>
              <a:t>D</a:t>
            </a:r>
            <a:r>
              <a:rPr lang="en-US" sz="2800" dirty="0"/>
              <a:t>: a row below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16200000">
            <a:off x="4233193" y="776957"/>
            <a:ext cx="296614" cy="495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95600" y="1473710"/>
            <a:ext cx="1828800" cy="3778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95598"/>
              </p:ext>
            </p:extLst>
          </p:nvPr>
        </p:nvGraphicFramePr>
        <p:xfrm>
          <a:off x="152400" y="2038350"/>
          <a:ext cx="6662737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121400" imgH="1600200" progId="Excel.Sheet.12">
                  <p:embed/>
                </p:oleObj>
              </mc:Choice>
              <mc:Fallback>
                <p:oleObj name="Worksheet" r:id="rId2" imgW="6121400" imgH="1600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2038350"/>
                        <a:ext cx="6662737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719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words in a term-document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Two </a:t>
            </a:r>
            <a:r>
              <a:rPr lang="en-US" sz="2800" b="1" dirty="0"/>
              <a:t>words</a:t>
            </a:r>
            <a:r>
              <a:rPr lang="en-US" sz="2800" dirty="0"/>
              <a:t> are similar if their vectors are similar</a:t>
            </a:r>
            <a:endParaRPr lang="en-US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240206"/>
              </p:ext>
            </p:extLst>
          </p:nvPr>
        </p:nvGraphicFramePr>
        <p:xfrm>
          <a:off x="152400" y="2038350"/>
          <a:ext cx="6662737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121400" imgH="1600200" progId="Excel.Sheet.12">
                  <p:embed/>
                </p:oleObj>
              </mc:Choice>
              <mc:Fallback>
                <p:oleObj name="Worksheet" r:id="rId2" imgW="6121400" imgH="1600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2038350"/>
                        <a:ext cx="6662737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 rot="16200000">
            <a:off x="4354639" y="1188389"/>
            <a:ext cx="304800" cy="487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6200000">
            <a:off x="4343401" y="819149"/>
            <a:ext cx="304798" cy="487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52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Term-Context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686800" cy="3333750"/>
          </a:xfrm>
        </p:spPr>
        <p:txBody>
          <a:bodyPr/>
          <a:lstStyle/>
          <a:p>
            <a:r>
              <a:rPr lang="en-US" sz="2800" dirty="0"/>
              <a:t>Instead of using entire documents, use smaller contexts</a:t>
            </a:r>
          </a:p>
          <a:p>
            <a:pPr lvl="1"/>
            <a:r>
              <a:rPr lang="en-US" sz="2400" dirty="0"/>
              <a:t>Paragraph</a:t>
            </a:r>
          </a:p>
          <a:p>
            <a:pPr lvl="1"/>
            <a:r>
              <a:rPr lang="en-US" sz="2400" dirty="0"/>
              <a:t>Window of 10 words</a:t>
            </a:r>
          </a:p>
          <a:p>
            <a:r>
              <a:rPr lang="en-US" sz="2800" dirty="0"/>
              <a:t>A word is now defined by a vector over counts of context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1066800" cy="1276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6181764"/>
      </p:ext>
    </p:extLst>
  </p:cSld>
  <p:clrMapOvr>
    <a:masterClrMapping/>
  </p:clrMapOvr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22512</TotalTime>
  <Words>2164</Words>
  <Application>Microsoft Office PowerPoint</Application>
  <PresentationFormat>On-screen Show (16:9)</PresentationFormat>
  <Paragraphs>290</Paragraphs>
  <Slides>35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ＭＳ Ｐゴシック</vt:lpstr>
      <vt:lpstr>Arial</vt:lpstr>
      <vt:lpstr>Calibri</vt:lpstr>
      <vt:lpstr>Calibri (Body)</vt:lpstr>
      <vt:lpstr>Calibri (Headings)</vt:lpstr>
      <vt:lpstr>Calibri Light</vt:lpstr>
      <vt:lpstr>Courier</vt:lpstr>
      <vt:lpstr>Lucida Sans</vt:lpstr>
      <vt:lpstr>Lucida Sans Unicode</vt:lpstr>
      <vt:lpstr>Tahoma</vt:lpstr>
      <vt:lpstr>Times</vt:lpstr>
      <vt:lpstr>Times New Roman</vt:lpstr>
      <vt:lpstr>Wingdings</vt:lpstr>
      <vt:lpstr>NLP-jurafsky</vt:lpstr>
      <vt:lpstr>1_Retrospect</vt:lpstr>
      <vt:lpstr>Worksheet</vt:lpstr>
      <vt:lpstr>Equation</vt:lpstr>
      <vt:lpstr>PowerPoint Presentation</vt:lpstr>
      <vt:lpstr>Problems with thesaurus-based meaning</vt:lpstr>
      <vt:lpstr>Distributional models of meaning</vt:lpstr>
      <vt:lpstr>Intuition of distributional word similarity</vt:lpstr>
      <vt:lpstr>Reminder: Term-document matrix</vt:lpstr>
      <vt:lpstr>Reminder: Term-document matrix</vt:lpstr>
      <vt:lpstr>The words in a term-document matrix</vt:lpstr>
      <vt:lpstr>The words in a term-document matrix</vt:lpstr>
      <vt:lpstr>The Term-Context matrix</vt:lpstr>
      <vt:lpstr>Sample contexts: 20 words (Brown corpus)  </vt:lpstr>
      <vt:lpstr>Term-context matrix for word similarity</vt:lpstr>
      <vt:lpstr>Should we use raw counts?</vt:lpstr>
      <vt:lpstr>Should we use raw counts?</vt:lpstr>
      <vt:lpstr>Term frequency (tf)</vt:lpstr>
      <vt:lpstr>Document frequency (df)</vt:lpstr>
      <vt:lpstr>Inverse document frequency (idf)</vt:lpstr>
      <vt:lpstr>What is a document?</vt:lpstr>
      <vt:lpstr>Final tf-idf weighted value for a word</vt:lpstr>
      <vt:lpstr>Pointwise Mutual Information</vt:lpstr>
      <vt:lpstr>Computing PPMI on a term-context matrix</vt:lpstr>
      <vt:lpstr>PowerPoint Presentation</vt:lpstr>
      <vt:lpstr>PowerPoint Presentation</vt:lpstr>
      <vt:lpstr>Weighing PMI</vt:lpstr>
      <vt:lpstr>PowerPoint Presentation</vt:lpstr>
      <vt:lpstr>PowerPoint Presentation</vt:lpstr>
      <vt:lpstr>Using syntax to define a word’s context</vt:lpstr>
      <vt:lpstr>Co-occurrence vectors based on syntactic dependencies</vt:lpstr>
      <vt:lpstr>PMI applied to dependency relations</vt:lpstr>
      <vt:lpstr>Measuring similarity</vt:lpstr>
      <vt:lpstr>Problem with dot product</vt:lpstr>
      <vt:lpstr>Reminder: cosine for computing similarity</vt:lpstr>
      <vt:lpstr>Cosine as a similarity metric</vt:lpstr>
      <vt:lpstr>PowerPoint Presentation</vt:lpstr>
      <vt:lpstr>Other possible similarity measures</vt:lpstr>
      <vt:lpstr>Evaluating similarity  (the same as for thesaurus-based)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Tanmoy Chakraborty</cp:lastModifiedBy>
  <cp:revision>501</cp:revision>
  <cp:lastPrinted>2012-05-22T05:13:27Z</cp:lastPrinted>
  <dcterms:created xsi:type="dcterms:W3CDTF">2010-04-19T15:31:24Z</dcterms:created>
  <dcterms:modified xsi:type="dcterms:W3CDTF">2025-02-06T03:01:56Z</dcterms:modified>
</cp:coreProperties>
</file>